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09" r:id="rId2"/>
    <p:sldMasterId id="2147483734" r:id="rId3"/>
  </p:sldMasterIdLst>
  <p:notesMasterIdLst>
    <p:notesMasterId r:id="rId25"/>
  </p:notesMasterIdLst>
  <p:sldIdLst>
    <p:sldId id="308" r:id="rId4"/>
    <p:sldId id="257" r:id="rId5"/>
    <p:sldId id="303" r:id="rId6"/>
    <p:sldId id="283" r:id="rId7"/>
    <p:sldId id="282" r:id="rId8"/>
    <p:sldId id="284" r:id="rId9"/>
    <p:sldId id="285" r:id="rId10"/>
    <p:sldId id="301" r:id="rId11"/>
    <p:sldId id="305" r:id="rId12"/>
    <p:sldId id="300" r:id="rId13"/>
    <p:sldId id="286" r:id="rId14"/>
    <p:sldId id="306" r:id="rId15"/>
    <p:sldId id="288" r:id="rId16"/>
    <p:sldId id="289" r:id="rId17"/>
    <p:sldId id="290" r:id="rId18"/>
    <p:sldId id="292" r:id="rId19"/>
    <p:sldId id="293" r:id="rId20"/>
    <p:sldId id="296" r:id="rId21"/>
    <p:sldId id="295" r:id="rId22"/>
    <p:sldId id="297" r:id="rId23"/>
    <p:sldId id="307"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ay Dworman" initials="LD"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D2D4"/>
    <a:srgbClr val="221E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396" autoAdjust="0"/>
    <p:restoredTop sz="96433" autoAdjust="0"/>
  </p:normalViewPr>
  <p:slideViewPr>
    <p:cSldViewPr snapToGrid="0">
      <p:cViewPr varScale="1">
        <p:scale>
          <a:sx n="113" d="100"/>
          <a:sy n="113" d="100"/>
        </p:scale>
        <p:origin x="1098" y="96"/>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1"/>
            <a:fld id="{B84BCCE0-555E-49DA-AD54-E2A8E3DE16EF}" type="datetimeFigureOut">
              <a:rPr lang="en-US" smtClean="0"/>
              <a:pPr rtl="1"/>
              <a:t>10/5/2017</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1"/>
            <a:fld id="{C568F6E5-5E12-4623-90BB-7EC2ED9BF81B}" type="slidenum">
              <a:rPr lang="en-US" smtClean="0"/>
              <a:pPr/>
              <a:t>‹#›</a:t>
            </a:fld>
            <a:endParaRPr lang="ar-SA"/>
          </a:p>
        </p:txBody>
      </p:sp>
    </p:spTree>
    <p:extLst>
      <p:ext uri="{BB962C8B-B14F-4D97-AF65-F5344CB8AC3E}">
        <p14:creationId xmlns:p14="http://schemas.microsoft.com/office/powerpoint/2010/main" val="2922582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b="1" dirty="0">
                <a:latin typeface="Arial"/>
                <a:cs typeface="Arial"/>
              </a:rPr>
              <a:t>ملاحظة:  هذه شريحة غلاف فقط - فهي ليست جزءاً من الشرائح المرقمة في دليل الميسر.  </a:t>
            </a:r>
          </a:p>
          <a:p>
            <a:pPr rtl="1" eaLnBrk="1" hangingPunct="1">
              <a:spcBef>
                <a:spcPct val="0"/>
              </a:spcBef>
            </a:pPr>
            <a:endParaRPr lang="ar-SA" dirty="0"/>
          </a:p>
        </p:txBody>
      </p:sp>
      <p:sp>
        <p:nvSpPr>
          <p:cNvPr id="33796" name="Slide Number Placeholder 3"/>
          <p:cNvSpPr>
            <a:spLocks noGrp="1"/>
          </p:cNvSpPr>
          <p:nvPr>
            <p:ph type="sldNum" sz="quarter" idx="5"/>
          </p:nvPr>
        </p:nvSpPr>
        <p:spPr bwMode="auto">
          <a:noFill/>
          <a:ln>
            <a:miter lim="800000"/>
            <a:headEnd/>
            <a:tailEnd/>
          </a:ln>
        </p:spPr>
        <p:txBody>
          <a:bodyPr/>
          <a:lstStyle/>
          <a:p>
            <a:pPr rtl="1"/>
            <a:fld id="{30426365-481A-43C3-962F-966B4A7F4431}" type="slidenum">
              <a:rPr lang="en-US">
                <a:solidFill>
                  <a:prstClr val="black"/>
                </a:solidFill>
              </a:rPr>
              <a:pPr/>
              <a:t>1</a:t>
            </a:fld>
            <a:endParaRPr lang="ar-SA">
              <a:solidFill>
                <a:prstClr val="black"/>
              </a:solidFill>
            </a:endParaRPr>
          </a:p>
        </p:txBody>
      </p:sp>
    </p:spTree>
    <p:extLst>
      <p:ext uri="{BB962C8B-B14F-4D97-AF65-F5344CB8AC3E}">
        <p14:creationId xmlns:p14="http://schemas.microsoft.com/office/powerpoint/2010/main" val="15787676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kern="1200" baseline="0" dirty="0">
                <a:solidFill>
                  <a:schemeClr val="tx1"/>
                </a:solidFill>
                <a:latin typeface="Arial"/>
                <a:cs typeface="Arial"/>
              </a:rPr>
              <a:t>في معظم الحالات، يمكن أن يتواصل الناجون/الناجيات ذوو الإعاقات مباشرة مع المساعدين أو مقدمي الخدمة دون</a:t>
            </a:r>
          </a:p>
          <a:p>
            <a:pPr algn="r" rtl="1"/>
            <a:r>
              <a:rPr lang="ar-SA" sz="1200" kern="1200" baseline="0" dirty="0">
                <a:solidFill>
                  <a:schemeClr val="tx1"/>
                </a:solidFill>
                <a:latin typeface="Arial"/>
                <a:cs typeface="Arial"/>
              </a:rPr>
              <a:t>تكييفات، أو تكييفات بسيطة نسبياً، مثل تحديد شخصٍ ما يمكنه ترجمة أسلوب لغة الإشارة</a:t>
            </a:r>
          </a:p>
          <a:p>
            <a:pPr algn="r" rtl="1"/>
            <a:r>
              <a:rPr lang="ar-SA" sz="1200" kern="1200" baseline="0" dirty="0">
                <a:solidFill>
                  <a:schemeClr val="tx1"/>
                </a:solidFill>
                <a:latin typeface="Arial"/>
                <a:cs typeface="Arial"/>
              </a:rPr>
              <a:t>الخاص بهم أو عن طريق استخدام لغة مبسطة في المناقشات. في حالات أخرى، قد لا يكون من الواضح ما هي أفضل طريقة</a:t>
            </a:r>
          </a:p>
          <a:p>
            <a:pPr algn="r" rtl="1"/>
            <a:r>
              <a:rPr lang="ar-SA" sz="1200" kern="1200" baseline="0" dirty="0">
                <a:solidFill>
                  <a:schemeClr val="tx1"/>
                </a:solidFill>
                <a:latin typeface="Arial"/>
                <a:cs typeface="Arial"/>
              </a:rPr>
              <a:t>للتواصل مع </a:t>
            </a:r>
            <a:r>
              <a:rPr lang="ar-SA" sz="1200" kern="1200" baseline="0" dirty="0" smtClean="0">
                <a:solidFill>
                  <a:schemeClr val="tx1"/>
                </a:solidFill>
                <a:latin typeface="Arial"/>
                <a:cs typeface="Arial"/>
              </a:rPr>
              <a:t>الناجين/الناجيات، </a:t>
            </a:r>
            <a:r>
              <a:rPr lang="ar-SA" sz="1200" kern="1200" baseline="0" dirty="0">
                <a:solidFill>
                  <a:schemeClr val="tx1"/>
                </a:solidFill>
                <a:latin typeface="Arial"/>
                <a:cs typeface="Arial"/>
              </a:rPr>
              <a:t>وربما تلزم خطوات إضافية لتحديد ذلك. عند العمل مع</a:t>
            </a:r>
          </a:p>
          <a:p>
            <a:pPr algn="r" rtl="1"/>
            <a:r>
              <a:rPr lang="ar-SA" sz="1200" kern="1200" baseline="0" dirty="0">
                <a:solidFill>
                  <a:schemeClr val="tx1"/>
                </a:solidFill>
                <a:latin typeface="Arial"/>
                <a:cs typeface="Arial"/>
              </a:rPr>
              <a:t>الأشخاص ذوي الإعاقات الذين يجدون صعوبة في التواصل يجب عليك ما يلي:</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أخذ وقت كافٍ والمشاهدة والاستماع. </a:t>
            </a:r>
            <a:r>
              <a:rPr lang="ar-SA" sz="1200" kern="1200" baseline="0" dirty="0">
                <a:solidFill>
                  <a:schemeClr val="tx1"/>
                </a:solidFill>
                <a:latin typeface="Arial"/>
                <a:cs typeface="Arial"/>
              </a:rPr>
              <a:t>إذا كنت في سياق ستكون فيه قادراً على رؤية أحد الناجين/الناجيات أكثر من مرة،</a:t>
            </a:r>
          </a:p>
          <a:p>
            <a:pPr algn="r" rtl="1"/>
            <a:r>
              <a:rPr lang="ar-SA" sz="1200" kern="1200" baseline="0" dirty="0">
                <a:solidFill>
                  <a:schemeClr val="tx1"/>
                </a:solidFill>
                <a:latin typeface="Arial"/>
                <a:cs typeface="Arial"/>
              </a:rPr>
              <a:t>فتذكر أن إدارة الحالة عبارة عن عملية متواصلة، وليست حدثاً لمرة واحدة. فكل مرة تقابل فيها الشخص</a:t>
            </a:r>
          </a:p>
          <a:p>
            <a:pPr algn="r" rtl="1"/>
            <a:r>
              <a:rPr lang="ar-SA" sz="1200" kern="1200" baseline="0" dirty="0">
                <a:solidFill>
                  <a:schemeClr val="tx1"/>
                </a:solidFill>
                <a:latin typeface="Arial"/>
                <a:cs typeface="Arial"/>
              </a:rPr>
              <a:t>ستعرف شيئاً جديداً عنه وتفهم كيف يتواصل وماذا يعني بشكل أفضل.</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إيلاء اهتمام للطريقة التي يرغب الشخص في التواصل بها. </a:t>
            </a:r>
            <a:r>
              <a:rPr lang="ar-SA" sz="1200" kern="1200" baseline="0" dirty="0">
                <a:solidFill>
                  <a:schemeClr val="tx1"/>
                </a:solidFill>
                <a:latin typeface="Arial"/>
                <a:cs typeface="Arial"/>
              </a:rPr>
              <a:t>قد يكون ذلك من خلال الإيماءات</a:t>
            </a:r>
          </a:p>
          <a:p>
            <a:pPr algn="r" rtl="1"/>
            <a:r>
              <a:rPr lang="ar-SA" sz="1200" kern="1200" baseline="0" dirty="0">
                <a:solidFill>
                  <a:schemeClr val="tx1"/>
                </a:solidFill>
                <a:latin typeface="Arial"/>
                <a:cs typeface="Arial"/>
              </a:rPr>
              <a:t>وانفعالاتهم في بعض الأحيان. ويمكن أن يظهر بعض الأشخاص ذوي الإعاقات الذهنية والنفسية الاجتماعية مجموعة</a:t>
            </a:r>
          </a:p>
          <a:p>
            <a:pPr algn="r" rtl="1"/>
            <a:r>
              <a:rPr lang="ar-SA" sz="1200" kern="1200" baseline="0" dirty="0">
                <a:solidFill>
                  <a:schemeClr val="tx1"/>
                </a:solidFill>
                <a:latin typeface="Arial"/>
                <a:cs typeface="Arial"/>
              </a:rPr>
              <a:t>كبيرة من السلوكيات. وفي بعض الأحيان تكون هذه هي الطريقة التي يتواصلون بها مع الآخرين. فإذا لاحظت أو شعرت بأن</a:t>
            </a:r>
          </a:p>
          <a:p>
            <a:pPr algn="r" rtl="1"/>
            <a:r>
              <a:rPr lang="ar-SA" sz="1200" kern="1200" baseline="0" dirty="0">
                <a:solidFill>
                  <a:schemeClr val="tx1"/>
                </a:solidFill>
                <a:latin typeface="Arial"/>
                <a:cs typeface="Arial"/>
              </a:rPr>
              <a:t>الشخص يحاول التواصل معك ولكنك لا تفهمه، فلا بأس أن تقول "لا أفهم".</a:t>
            </a:r>
          </a:p>
          <a:p>
            <a:pPr rtl="1"/>
            <a:endParaRPr lang="ar-SA" sz="1200" b="1" kern="1200" baseline="0" dirty="0">
              <a:solidFill>
                <a:schemeClr val="tx1"/>
              </a:solidFill>
              <a:latin typeface="Arial"/>
              <a:ea typeface="Arial"/>
              <a:cs typeface="Arial"/>
            </a:endParaRPr>
          </a:p>
          <a:p>
            <a:pPr algn="r" rtl="1">
              <a:buFont typeface="Arial" pitchFamily="34" charset="0"/>
              <a:buNone/>
            </a:pPr>
            <a:r>
              <a:rPr lang="ar-SA" sz="1200" b="1" kern="1200" dirty="0" smtClean="0">
                <a:solidFill>
                  <a:schemeClr val="tx1"/>
                </a:solidFill>
                <a:effectLst/>
                <a:latin typeface="+mn-lt"/>
                <a:ea typeface="+mn-ea"/>
                <a:cs typeface="+mn-cs"/>
              </a:rPr>
              <a:t>استخدم لغة بسيطة وملموسة.</a:t>
            </a:r>
            <a:endParaRPr lang="ar-SA" sz="1200" b="1" kern="1200" baseline="0" dirty="0">
              <a:solidFill>
                <a:schemeClr val="tx1"/>
              </a:solidFill>
              <a:latin typeface="Arial"/>
              <a:ea typeface="Arial"/>
              <a:cs typeface="Arial"/>
            </a:endParaRPr>
          </a:p>
          <a:p>
            <a:pPr rtl="1">
              <a:buFont typeface="Arial" pitchFamily="34" charset="0"/>
              <a:buNone/>
              <a:defRPr/>
            </a:pPr>
            <a:endParaRPr lang="ar-SA" sz="1200" dirty="0">
              <a:solidFill>
                <a:schemeClr val="tx1"/>
              </a:solidFill>
            </a:endParaRPr>
          </a:p>
          <a:p>
            <a:pPr algn="r" rtl="1">
              <a:buFont typeface="Arial" pitchFamily="34" charset="0"/>
              <a:buNone/>
              <a:defRPr/>
            </a:pPr>
            <a:r>
              <a:rPr lang="ar-SA" sz="1200" b="1" dirty="0">
                <a:solidFill>
                  <a:schemeClr val="tx1"/>
                </a:solidFill>
                <a:latin typeface="Arial"/>
                <a:cs typeface="Arial"/>
              </a:rPr>
              <a:t>التكرار عند تقديم المعلومات والإحالات ومراجعتها.</a:t>
            </a:r>
            <a:endParaRPr lang="ar-SA" b="1" dirty="0"/>
          </a:p>
          <a:p>
            <a:pPr rtl="1"/>
            <a:endParaRPr lang="ar-SA" dirty="0"/>
          </a:p>
          <a:p>
            <a:pPr algn="r" rtl="1"/>
            <a:r>
              <a:rPr lang="ar-SA" sz="1200" b="1" kern="1200" baseline="0" dirty="0">
                <a:solidFill>
                  <a:schemeClr val="tx1"/>
                </a:solidFill>
                <a:latin typeface="Arial"/>
                <a:cs typeface="Arial"/>
              </a:rPr>
              <a:t>التحدث بشكل مباشر دائماً مع الشخص حتى عند تواجد أحد مقدمي الرعاية. </a:t>
            </a:r>
            <a:r>
              <a:rPr lang="ar-SA" sz="1200" kern="1200" baseline="0" dirty="0">
                <a:solidFill>
                  <a:schemeClr val="tx1"/>
                </a:solidFill>
                <a:latin typeface="Arial"/>
                <a:cs typeface="Arial"/>
              </a:rPr>
              <a:t>إذا كنت لا تزال تعمل على إنشاء</a:t>
            </a:r>
          </a:p>
          <a:p>
            <a:pPr algn="r" rtl="1"/>
            <a:r>
              <a:rPr lang="ar-SA" sz="1200" kern="1200" baseline="0" dirty="0">
                <a:solidFill>
                  <a:schemeClr val="tx1"/>
                </a:solidFill>
                <a:latin typeface="Arial"/>
                <a:cs typeface="Arial"/>
              </a:rPr>
              <a:t>طرق للتواصل مع الشخص وتحتاج إلى طلب النصيحة من مقدم الرعاية، فتأكد من</a:t>
            </a:r>
          </a:p>
          <a:p>
            <a:pPr algn="r" rtl="1"/>
            <a:r>
              <a:rPr lang="ar-SA" sz="1200" kern="1200" baseline="0" dirty="0">
                <a:solidFill>
                  <a:schemeClr val="tx1"/>
                </a:solidFill>
                <a:latin typeface="Arial"/>
                <a:cs typeface="Arial"/>
              </a:rPr>
              <a:t>جعل هذه المحادثات أمام الشخص، لكي يتمكن من سماع ما يقال ويشارك بأية</a:t>
            </a:r>
          </a:p>
          <a:p>
            <a:pPr algn="r" rtl="1"/>
            <a:r>
              <a:rPr lang="ar-SA" sz="1200" kern="1200" baseline="0" dirty="0">
                <a:solidFill>
                  <a:schemeClr val="tx1"/>
                </a:solidFill>
                <a:latin typeface="Arial"/>
                <a:cs typeface="Arial"/>
              </a:rPr>
              <a:t>طريقة ممكنة. وتذكر أن الأشخاص الذين لا يمكنهم التحدث أو الحركة ربما لا يزالون يفهمون ما يجري</a:t>
            </a:r>
          </a:p>
          <a:p>
            <a:pPr algn="r" rtl="1"/>
            <a:r>
              <a:rPr lang="ar-SA" sz="1200" kern="1200" baseline="0" dirty="0">
                <a:solidFill>
                  <a:schemeClr val="tx1"/>
                </a:solidFill>
                <a:latin typeface="Arial"/>
                <a:cs typeface="Arial"/>
              </a:rPr>
              <a:t>حولهم وما يقوله الناس عنهم.</a:t>
            </a:r>
          </a:p>
          <a:p>
            <a:pPr rtl="1"/>
            <a:endParaRPr lang="ar-SA" dirty="0"/>
          </a:p>
          <a:p>
            <a:pPr algn="r" rtl="1"/>
            <a:r>
              <a:rPr lang="ar-SA" b="1" dirty="0">
                <a:latin typeface="Arial"/>
                <a:cs typeface="Arial"/>
              </a:rPr>
              <a:t>التحقق من الفهم.</a:t>
            </a:r>
            <a:r>
              <a:rPr lang="ar-SA" dirty="0" smtClean="0">
                <a:latin typeface="Arial"/>
                <a:cs typeface="Arial"/>
              </a:rPr>
              <a:t>  </a:t>
            </a:r>
          </a:p>
          <a:p>
            <a:pPr rtl="1"/>
            <a:endParaRPr lang="ar-SA" b="1" baseline="0" dirty="0"/>
          </a:p>
          <a:p>
            <a:pPr rtl="1"/>
            <a:endParaRPr lang="ar-SA" b="1" dirty="0"/>
          </a:p>
          <a:p>
            <a:pPr algn="r" rtl="1"/>
            <a:r>
              <a:rPr lang="ar-SA" sz="1200" b="1" kern="1200" baseline="0" dirty="0">
                <a:solidFill>
                  <a:schemeClr val="tx1"/>
                </a:solidFill>
                <a:latin typeface="Arial"/>
                <a:cs typeface="Arial"/>
              </a:rPr>
              <a:t>عدم الضغط على الشخص. </a:t>
            </a:r>
            <a:r>
              <a:rPr lang="ar-SA" sz="1200" kern="1200" baseline="0" dirty="0">
                <a:solidFill>
                  <a:schemeClr val="tx1"/>
                </a:solidFill>
                <a:latin typeface="Arial"/>
                <a:cs typeface="Arial"/>
              </a:rPr>
              <a:t>في كثير من الأحيان، يتراجع الناجون/الناجيات ذوو الإعاقات الذهنية والنمائية</a:t>
            </a:r>
          </a:p>
          <a:p>
            <a:pPr algn="r" rtl="1"/>
            <a:r>
              <a:rPr lang="ar-SA" sz="1200" kern="1200" baseline="0" dirty="0">
                <a:solidFill>
                  <a:schemeClr val="tx1"/>
                </a:solidFill>
                <a:latin typeface="Arial"/>
                <a:cs typeface="Arial"/>
              </a:rPr>
              <a:t>إلى مستوى منخفض من الفهم/الأداء عندما يكونون تحت ضغط. احترم رغبة الشخص</a:t>
            </a:r>
          </a:p>
          <a:p>
            <a:pPr algn="r" rtl="1"/>
            <a:r>
              <a:rPr lang="ar-SA" sz="1200" kern="1200" baseline="0" dirty="0">
                <a:solidFill>
                  <a:schemeClr val="tx1"/>
                </a:solidFill>
                <a:latin typeface="Arial"/>
                <a:cs typeface="Arial"/>
              </a:rPr>
              <a:t>في التحدث عن الحوادث دائماً. وكما هو الحال مع أي ناجٍ/ناجية، احترس من التكرار اللاشعوري لديناميكيات</a:t>
            </a:r>
          </a:p>
          <a:p>
            <a:pPr algn="r" rtl="1"/>
            <a:r>
              <a:rPr lang="ar-SA" sz="1200" kern="1200" baseline="0" dirty="0">
                <a:solidFill>
                  <a:schemeClr val="tx1"/>
                </a:solidFill>
                <a:latin typeface="Arial"/>
                <a:cs typeface="Arial"/>
              </a:rPr>
              <a:t>السلطة والسيطرة من خلال الضغط على الناجي/الناجية للإفصاح عن معلومات لا يرغب /ترغب في التحدث عنها الآن.</a:t>
            </a:r>
          </a:p>
          <a:p>
            <a:pPr rtl="1"/>
            <a:endParaRPr lang="ar-SA" dirty="0"/>
          </a:p>
          <a:p>
            <a:pPr algn="r" rtl="1"/>
            <a:r>
              <a:rPr lang="ar-SA" b="1" dirty="0">
                <a:latin typeface="Arial"/>
                <a:cs typeface="Arial"/>
              </a:rPr>
              <a:t>اللغة.  </a:t>
            </a:r>
            <a:r>
              <a:rPr lang="ar-SA" dirty="0" smtClean="0">
                <a:latin typeface="Arial"/>
                <a:cs typeface="Arial"/>
              </a:rPr>
              <a:t> كما ذكرنا سابقاً، من المهم دائماً أن تطلب من العملاء أن يوضحوا لك كيف يعرفون أنفسهم وكيف يفضلون أن تذكرهم وحالتهم.  استخدم العبارات والكلمات التالية لوصف حالات العملاء عند الضرورة: شخص يعاني من...؛ و/أو أصم، و/أو يعاني من صعوبة في السمع، و/أو شخص يستخدم...؛ و/أو كفيف. </a:t>
            </a:r>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11</a:t>
            </a:fld>
            <a:endParaRPr lang="ar-SA"/>
          </a:p>
        </p:txBody>
      </p:sp>
    </p:spTree>
    <p:extLst>
      <p:ext uri="{BB962C8B-B14F-4D97-AF65-F5344CB8AC3E}">
        <p14:creationId xmlns:p14="http://schemas.microsoft.com/office/powerpoint/2010/main" val="25344112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عند العمل مع الأفراد ذوي الإعاقات الجسدية توجد بعض الاعتبارات: </a:t>
            </a:r>
          </a:p>
          <a:p>
            <a:pPr algn="r" rtl="1">
              <a:lnSpc>
                <a:spcPct val="120000"/>
              </a:lnSpc>
              <a:spcBef>
                <a:spcPts val="0"/>
              </a:spcBef>
              <a:buClr>
                <a:schemeClr val="tx1"/>
              </a:buClr>
              <a:buFont typeface="Wingdings" panose="05000000000000000000" pitchFamily="2" charset="2"/>
              <a:buChar char="ü"/>
              <a:defRPr/>
            </a:pPr>
            <a:r>
              <a:rPr lang="ar-SA" sz="1200" dirty="0">
                <a:latin typeface="Arial"/>
                <a:cs typeface="Arial"/>
              </a:rPr>
              <a:t>ضع في اعتبارك مدى إمكانية الوصول/عدم إمكانية الوصول إلى المكان وقم بإجراء التعديلات المناسبة حسب الحاجة.</a:t>
            </a:r>
          </a:p>
          <a:p>
            <a:pPr algn="r" rtl="1">
              <a:lnSpc>
                <a:spcPct val="120000"/>
              </a:lnSpc>
              <a:spcBef>
                <a:spcPts val="0"/>
              </a:spcBef>
              <a:buClr>
                <a:schemeClr val="tx1"/>
              </a:buClr>
              <a:buFont typeface="Wingdings" panose="05000000000000000000" pitchFamily="2" charset="2"/>
              <a:buChar char="ü"/>
              <a:defRPr/>
            </a:pPr>
            <a:r>
              <a:rPr lang="ar-SA" sz="1200" dirty="0">
                <a:latin typeface="Arial"/>
                <a:cs typeface="Arial"/>
              </a:rPr>
              <a:t>اسأل دائماً قبل تقديم أية مساعدة على الحركة في جميع أنحاء مكان العمل.</a:t>
            </a:r>
          </a:p>
          <a:p>
            <a:pPr algn="r" rtl="1">
              <a:lnSpc>
                <a:spcPct val="120000"/>
              </a:lnSpc>
              <a:spcBef>
                <a:spcPts val="0"/>
              </a:spcBef>
              <a:buClr>
                <a:schemeClr val="tx1"/>
              </a:buClr>
              <a:buFont typeface="Wingdings" panose="05000000000000000000" pitchFamily="2" charset="2"/>
              <a:buChar char="ü"/>
              <a:defRPr/>
            </a:pPr>
            <a:r>
              <a:rPr lang="ar-SA" sz="1200" dirty="0">
                <a:latin typeface="Arial"/>
                <a:cs typeface="Arial"/>
              </a:rPr>
              <a:t>لا تتكأ أبداً على أي جهاز مساعد خاص بالناجين/الناجيات أو تستخدمه (كرسي متحرك، عكاز، أداة مساعدة على المشي، إلخ.)</a:t>
            </a:r>
          </a:p>
          <a:p>
            <a:pPr algn="r" rtl="1">
              <a:lnSpc>
                <a:spcPct val="120000"/>
              </a:lnSpc>
              <a:spcBef>
                <a:spcPts val="0"/>
              </a:spcBef>
              <a:buClr>
                <a:schemeClr val="tx1"/>
              </a:buClr>
              <a:buFont typeface="Wingdings" panose="05000000000000000000" pitchFamily="2" charset="2"/>
              <a:buChar char="ü"/>
              <a:defRPr/>
            </a:pPr>
            <a:r>
              <a:rPr lang="ar-SA" sz="1200" dirty="0">
                <a:latin typeface="Arial"/>
                <a:cs typeface="Arial"/>
              </a:rPr>
              <a:t>إذا أمكن، فاجلس في نفس مستوى الناجي/الناجية أثناء اجتماعات إدارة الحالة.</a:t>
            </a:r>
          </a:p>
          <a:p>
            <a:pPr algn="r" rtl="1">
              <a:lnSpc>
                <a:spcPct val="120000"/>
              </a:lnSpc>
              <a:spcBef>
                <a:spcPts val="0"/>
              </a:spcBef>
              <a:buClr>
                <a:schemeClr val="tx1"/>
              </a:buClr>
              <a:buFont typeface="Wingdings" panose="05000000000000000000" pitchFamily="2" charset="2"/>
              <a:buChar char="ü"/>
              <a:defRPr/>
            </a:pPr>
            <a:r>
              <a:rPr lang="ar-SA" sz="1200" dirty="0">
                <a:latin typeface="Arial"/>
                <a:cs typeface="Arial"/>
              </a:rPr>
              <a:t>استخدم لغة لا تنطوي على إصدار أحكام مسبقة</a:t>
            </a:r>
          </a:p>
          <a:p>
            <a:pPr algn="r" rtl="1">
              <a:lnSpc>
                <a:spcPct val="120000"/>
              </a:lnSpc>
              <a:spcBef>
                <a:spcPts val="0"/>
              </a:spcBef>
              <a:buClr>
                <a:schemeClr val="tx1"/>
              </a:buClr>
              <a:buFont typeface="Wingdings" panose="05000000000000000000" pitchFamily="2" charset="2"/>
              <a:buChar char="ü"/>
              <a:defRPr/>
            </a:pPr>
            <a:r>
              <a:rPr lang="ar-SA" sz="1200" dirty="0">
                <a:latin typeface="Arial"/>
                <a:cs typeface="Arial"/>
              </a:rPr>
              <a:t>اعرف آداب السلوك المناسبة لذوي الإعاقات</a:t>
            </a:r>
          </a:p>
          <a:p>
            <a:pPr algn="r" rtl="1">
              <a:lnSpc>
                <a:spcPct val="120000"/>
              </a:lnSpc>
              <a:spcBef>
                <a:spcPts val="0"/>
              </a:spcBef>
              <a:buClr>
                <a:schemeClr val="tx1"/>
              </a:buClr>
              <a:buFont typeface="Wingdings" panose="05000000000000000000" pitchFamily="2" charset="2"/>
              <a:buChar char="ü"/>
              <a:defRPr/>
            </a:pPr>
            <a:r>
              <a:rPr lang="ar-SA" altLang="en-US" sz="1200" dirty="0">
                <a:latin typeface="Arial"/>
                <a:cs typeface="Arial"/>
              </a:rPr>
              <a:t>يجب أن يتحرك العاملون الاجتماعيون بما يتوافق مع الناجين/الناجية، فلا تضغط للحصول على معلومات/تفاصيل إذا لم يكن الناجي/تكن الناجية على استعداد للإفصاح عن معلومات.</a:t>
            </a:r>
          </a:p>
          <a:p>
            <a:pPr algn="r" rtl="1">
              <a:lnSpc>
                <a:spcPct val="120000"/>
              </a:lnSpc>
              <a:spcBef>
                <a:spcPts val="0"/>
              </a:spcBef>
              <a:buClr>
                <a:schemeClr val="tx1"/>
              </a:buClr>
              <a:buFont typeface="Wingdings" panose="05000000000000000000" pitchFamily="2" charset="2"/>
              <a:buChar char="ü"/>
              <a:defRPr/>
            </a:pPr>
            <a:r>
              <a:rPr lang="ar-SA" sz="1200" dirty="0">
                <a:latin typeface="Arial"/>
                <a:cs typeface="Arial"/>
              </a:rPr>
              <a:t>وسوف يستفيد العاملون الاجتماعيون من التعاون مع مقدمي الخدمات الآخرين، والدعم المجتمعي ومقدمي الرعاية وأفراد الأسرة إذا/في حين كان ذلك مناسباً</a:t>
            </a:r>
            <a:endParaRPr lang="ar-SA" altLang="en-US" sz="1200" dirty="0">
              <a:ea typeface="Arial"/>
            </a:endParaRPr>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12</a:t>
            </a:fld>
            <a:endParaRPr lang="ar-SA"/>
          </a:p>
        </p:txBody>
      </p:sp>
    </p:spTree>
    <p:extLst>
      <p:ext uri="{BB962C8B-B14F-4D97-AF65-F5344CB8AC3E}">
        <p14:creationId xmlns:p14="http://schemas.microsoft.com/office/powerpoint/2010/main" val="30659763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altLang="en-US" sz="1200" b="0" i="0" baseline="0" dirty="0">
                <a:solidFill>
                  <a:srgbClr val="0D0D0D"/>
                </a:solidFill>
                <a:latin typeface="Arial"/>
                <a:cs typeface="Arial"/>
              </a:rPr>
              <a:t>وفيما يلي بعض النصائح المفيدة التي ينبغي أخذها في الاعتبار عند العمل مع الناجين/الناجيات الذين يعانون من الصمم و/أو صعوبة السمع.  </a:t>
            </a:r>
          </a:p>
          <a:p>
            <a:pPr algn="r" rtl="1">
              <a:lnSpc>
                <a:spcPct val="120000"/>
              </a:lnSpc>
              <a:spcBef>
                <a:spcPts val="0"/>
              </a:spcBef>
              <a:spcAft>
                <a:spcPts val="0"/>
              </a:spcAft>
              <a:buClr>
                <a:schemeClr val="accent4">
                  <a:lumMod val="75000"/>
                </a:schemeClr>
              </a:buClr>
              <a:buFont typeface="Arial" panose="020B0604020202020204" pitchFamily="34" charset="0"/>
              <a:buChar char="•"/>
              <a:defRPr/>
            </a:pPr>
            <a:r>
              <a:rPr lang="ar-SA" altLang="en-US" sz="1200" dirty="0">
                <a:solidFill>
                  <a:srgbClr val="0D0D0D"/>
                </a:solidFill>
                <a:latin typeface="Arial"/>
                <a:cs typeface="Arial"/>
              </a:rPr>
              <a:t>عند التواصل مع الناجين/الناجيات، أدِر وجهك لهم مباشرةً</a:t>
            </a:r>
          </a:p>
          <a:p>
            <a:pPr algn="r" rtl="1">
              <a:lnSpc>
                <a:spcPct val="120000"/>
              </a:lnSpc>
              <a:spcBef>
                <a:spcPts val="0"/>
              </a:spcBef>
              <a:spcAft>
                <a:spcPts val="0"/>
              </a:spcAft>
              <a:buClr>
                <a:schemeClr val="accent4">
                  <a:lumMod val="75000"/>
                </a:schemeClr>
              </a:buClr>
              <a:buFont typeface="Arial" panose="020B0604020202020204" pitchFamily="34" charset="0"/>
              <a:buChar char="•"/>
              <a:defRPr/>
            </a:pPr>
            <a:r>
              <a:rPr lang="ar-SA" altLang="en-US" sz="1200" dirty="0">
                <a:solidFill>
                  <a:srgbClr val="0D0D0D"/>
                </a:solidFill>
                <a:latin typeface="Arial"/>
                <a:cs typeface="Arial"/>
              </a:rPr>
              <a:t>تحدث بوضوح، وبمستوى الصوت الطبيعي</a:t>
            </a:r>
          </a:p>
          <a:p>
            <a:pPr algn="r" rtl="1">
              <a:lnSpc>
                <a:spcPct val="120000"/>
              </a:lnSpc>
              <a:spcBef>
                <a:spcPts val="0"/>
              </a:spcBef>
              <a:spcAft>
                <a:spcPts val="0"/>
              </a:spcAft>
              <a:buClr>
                <a:schemeClr val="accent4">
                  <a:lumMod val="75000"/>
                </a:schemeClr>
              </a:buClr>
              <a:buFont typeface="Arial" panose="020B0604020202020204" pitchFamily="34" charset="0"/>
              <a:buChar char="•"/>
              <a:defRPr/>
            </a:pPr>
            <a:r>
              <a:rPr lang="ar-SA" altLang="en-US" sz="1200" dirty="0">
                <a:solidFill>
                  <a:srgbClr val="0D0D0D"/>
                </a:solidFill>
                <a:latin typeface="Arial"/>
                <a:cs typeface="Arial"/>
              </a:rPr>
              <a:t>لا تغطي فمك عند التحدث</a:t>
            </a:r>
          </a:p>
          <a:p>
            <a:pPr algn="r" rtl="1">
              <a:lnSpc>
                <a:spcPct val="120000"/>
              </a:lnSpc>
              <a:spcBef>
                <a:spcPts val="0"/>
              </a:spcBef>
              <a:spcAft>
                <a:spcPts val="0"/>
              </a:spcAft>
              <a:buClr>
                <a:schemeClr val="accent4">
                  <a:lumMod val="75000"/>
                </a:schemeClr>
              </a:buClr>
              <a:buFont typeface="Arial" panose="020B0604020202020204" pitchFamily="34" charset="0"/>
              <a:buChar char="•"/>
              <a:defRPr/>
            </a:pPr>
            <a:r>
              <a:rPr lang="ar-SA" altLang="en-US" sz="1200" dirty="0">
                <a:solidFill>
                  <a:srgbClr val="0D0D0D"/>
                </a:solidFill>
                <a:latin typeface="Arial"/>
                <a:cs typeface="Arial"/>
              </a:rPr>
              <a:t>ينبغي أن يتبع العامل الاجتماعي تلميحات الناجي/الناجية ويقيم الكيفية التي يفضل التواصل بها (مثل: لغة الإشارة، أو جهاز مساعد، أو الإيماءات، أو الكتابة، أو قراءة الشفاة، أو غير ذلك)</a:t>
            </a:r>
          </a:p>
          <a:p>
            <a:pPr algn="r" rtl="1">
              <a:lnSpc>
                <a:spcPct val="120000"/>
              </a:lnSpc>
              <a:spcBef>
                <a:spcPts val="0"/>
              </a:spcBef>
              <a:spcAft>
                <a:spcPts val="0"/>
              </a:spcAft>
              <a:buClr>
                <a:schemeClr val="accent4">
                  <a:lumMod val="75000"/>
                </a:schemeClr>
              </a:buClr>
              <a:buFont typeface="Arial" panose="020B0604020202020204" pitchFamily="34" charset="0"/>
              <a:buChar char="•"/>
              <a:defRPr/>
            </a:pPr>
            <a:r>
              <a:rPr lang="ar-SA" altLang="en-US" sz="1200" dirty="0">
                <a:solidFill>
                  <a:srgbClr val="0D0D0D"/>
                </a:solidFill>
                <a:latin typeface="Arial"/>
                <a:cs typeface="Arial"/>
              </a:rPr>
              <a:t>في حالة استخدام مترجم أثناء جلسات إدارة الحالة، ينبغي أن يستمر العاملون الاجتماعيون في الحفاظ على التواصل البصري والتحدث مع الناجي/الناجية مباشرة. </a:t>
            </a:r>
          </a:p>
          <a:p>
            <a:pPr algn="r" rtl="1">
              <a:lnSpc>
                <a:spcPct val="120000"/>
              </a:lnSpc>
              <a:spcBef>
                <a:spcPts val="0"/>
              </a:spcBef>
              <a:spcAft>
                <a:spcPts val="0"/>
              </a:spcAft>
              <a:buClr>
                <a:schemeClr val="accent4">
                  <a:lumMod val="75000"/>
                </a:schemeClr>
              </a:buClr>
              <a:buFont typeface="Arial" panose="020B0604020202020204" pitchFamily="34" charset="0"/>
              <a:buChar char="•"/>
              <a:defRPr/>
            </a:pPr>
            <a:r>
              <a:rPr lang="ar-SA" altLang="en-US" sz="1200" dirty="0">
                <a:solidFill>
                  <a:srgbClr val="0D0D0D"/>
                </a:solidFill>
                <a:latin typeface="Arial"/>
                <a:cs typeface="Arial"/>
              </a:rPr>
              <a:t>في حالة استخدام مترجم، تأكد من أن المترجم خبير في نوع لغة الإشارة التي يستخدمها الناجي/تستهدمها الناجية.</a:t>
            </a:r>
          </a:p>
          <a:p>
            <a:pPr marL="0" marR="0" indent="0" algn="l" defTabSz="914400" rtl="1" eaLnBrk="1" fontAlgn="auto" latinLnBrk="0" hangingPunct="1">
              <a:lnSpc>
                <a:spcPct val="100000"/>
              </a:lnSpc>
              <a:spcBef>
                <a:spcPts val="0"/>
              </a:spcBef>
              <a:spcAft>
                <a:spcPts val="0"/>
              </a:spcAft>
              <a:buClrTx/>
              <a:buSzTx/>
              <a:buFontTx/>
              <a:buNone/>
              <a:tabLst/>
              <a:defRPr/>
            </a:pPr>
            <a:endParaRPr lang="ar-SA" altLang="en-US" sz="1200" b="0" i="0" baseline="0" dirty="0">
              <a:solidFill>
                <a:srgbClr val="0D0D0D"/>
              </a:solidFill>
              <a:ea typeface="Arial"/>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من المهم دائماً تذكر أنه </a:t>
            </a:r>
            <a:r>
              <a:rPr lang="ar-SA" altLang="en-US" sz="1200" b="1" i="1" dirty="0">
                <a:solidFill>
                  <a:srgbClr val="0D0D0D"/>
                </a:solidFill>
                <a:latin typeface="Arial"/>
                <a:cs typeface="Arial"/>
              </a:rPr>
              <a:t>إذا لم تكن متأكداً مما ينبغي فعله أو قوله، فما عليك سوى أن تسأل الشخص عما يريد/تريد.</a:t>
            </a:r>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13</a:t>
            </a:fld>
            <a:endParaRPr lang="ar-SA"/>
          </a:p>
        </p:txBody>
      </p:sp>
    </p:spTree>
    <p:extLst>
      <p:ext uri="{BB962C8B-B14F-4D97-AF65-F5344CB8AC3E}">
        <p14:creationId xmlns:p14="http://schemas.microsoft.com/office/powerpoint/2010/main" val="6316516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عند العمل مع العملاء الذين يعانون من إعاقات بصرية، يمكنك أخذ النصائح التالية في الاعتبار: </a:t>
            </a:r>
          </a:p>
          <a:p>
            <a:pPr algn="r" rtl="1">
              <a:defRPr/>
            </a:pPr>
            <a:r>
              <a:rPr lang="ar-SA" sz="1200" dirty="0">
                <a:latin typeface="Arial"/>
                <a:cs typeface="Arial"/>
              </a:rPr>
              <a:t>ينبغي أن يعرف العاملون الاجتماعيون أنفسهم ويخبروا الناجين/الناجيات إذا/في حين كانوا سيغادرون الغرفة أو الاجتماع</a:t>
            </a:r>
          </a:p>
          <a:p>
            <a:pPr algn="r" rtl="1">
              <a:defRPr/>
            </a:pPr>
            <a:r>
              <a:rPr lang="ar-SA" sz="1200" dirty="0">
                <a:latin typeface="Arial"/>
                <a:cs typeface="Arial"/>
              </a:rPr>
              <a:t>يمكن أن يقدم العاملون الاجتماعيون المساعدة / التوجيه للناجين/الناجيات ولكن بعد سؤالهم/سؤالهن أولاً دائماً. </a:t>
            </a:r>
            <a:r>
              <a:rPr lang="ar-SA" sz="1200" u="sng" dirty="0">
                <a:latin typeface="Arial"/>
                <a:cs typeface="Arial"/>
              </a:rPr>
              <a:t>لا تفترض أن الناجي/الناجية يريد/تريد المساعدة أو بحاجة إليها.</a:t>
            </a:r>
          </a:p>
          <a:p>
            <a:pPr algn="r" rtl="1">
              <a:defRPr/>
            </a:pPr>
            <a:r>
              <a:rPr lang="ar-SA" sz="1200" dirty="0">
                <a:latin typeface="Arial"/>
                <a:cs typeface="Arial"/>
              </a:rPr>
              <a:t>عند تقديم توجيه لأحد الناجين/الناجيات، فلا تمسك به/بها أو تباغته/تباغتها  </a:t>
            </a:r>
          </a:p>
          <a:p>
            <a:pPr algn="r" rtl="1">
              <a:defRPr/>
            </a:pPr>
            <a:r>
              <a:rPr lang="ar-SA" sz="1200" dirty="0">
                <a:latin typeface="Arial"/>
                <a:cs typeface="Arial"/>
              </a:rPr>
              <a:t>اشرح وضع الاجتماع بوضوح مع ذكر العوائق وإعطاء توجيهات محددة.</a:t>
            </a:r>
          </a:p>
          <a:p>
            <a:pPr algn="r" rtl="1">
              <a:defRPr/>
            </a:pPr>
            <a:r>
              <a:rPr lang="ar-SA" sz="1200" dirty="0">
                <a:latin typeface="Arial"/>
                <a:cs typeface="Arial"/>
              </a:rPr>
              <a:t>إذا كان الناجي/الناجية يستخدم/تستخدم حيواناً لخدمته/لخدمتها، فلا تلمس الحيوان أو تداعبه. علاوة على ذلك، انتقل إلى جانب آخر بعيداً عن الحيوان في حين توجيهه للناجي/للناجية.</a:t>
            </a:r>
          </a:p>
          <a:p>
            <a:pPr algn="r" rtl="1">
              <a:defRPr/>
            </a:pPr>
            <a:r>
              <a:rPr lang="ar-SA" sz="1200" dirty="0">
                <a:latin typeface="Arial"/>
                <a:cs typeface="Arial"/>
              </a:rPr>
              <a:t>اقرأ جميع المعلومات/الوثائق للناجي/للناجية</a:t>
            </a:r>
          </a:p>
          <a:p>
            <a:pPr algn="r" rtl="1">
              <a:defRPr/>
            </a:pPr>
            <a:r>
              <a:rPr lang="ar-SA" sz="1200" dirty="0">
                <a:latin typeface="Arial"/>
                <a:cs typeface="Arial"/>
              </a:rPr>
              <a:t>بالنسبة للناجين ذوي الرؤية الضعيفة أو المحدودة، قم بتقديم جميع المواد المكتوبة في نسخة مطبوعة بأحرف كبيرة وعريضة على خلفية فاتحة أو بيضاء اللون.</a:t>
            </a:r>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14</a:t>
            </a:fld>
            <a:endParaRPr lang="ar-SA"/>
          </a:p>
        </p:txBody>
      </p:sp>
    </p:spTree>
    <p:extLst>
      <p:ext uri="{BB962C8B-B14F-4D97-AF65-F5344CB8AC3E}">
        <p14:creationId xmlns:p14="http://schemas.microsoft.com/office/powerpoint/2010/main" val="29736057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dirty="0" smtClean="0">
                <a:latin typeface="Arial"/>
                <a:cs typeface="Arial"/>
              </a:rPr>
              <a:t>كما ذكرنا سابقاً بإيجاز، توجد لدى الأفراد ذوي الإعاقات الذهنية/النمائية مجموعة فريدة من الاحتياجات. قبل بدء التواصل، من المهم فهم ما يعنيه وجود إعاقة نمائية: </a:t>
            </a:r>
          </a:p>
          <a:p>
            <a:pPr rtl="1"/>
            <a:endParaRPr lang="ar-SA" baseline="0" dirty="0"/>
          </a:p>
          <a:p>
            <a:pPr lvl="1" algn="r" rtl="1">
              <a:buFont typeface="Wingdings" panose="05000000000000000000" pitchFamily="2" charset="2"/>
              <a:buChar char="§"/>
              <a:defRPr/>
            </a:pPr>
            <a:r>
              <a:rPr lang="ar-SA" altLang="en-US" sz="2400" dirty="0">
                <a:solidFill>
                  <a:schemeClr val="accent4">
                    <a:lumMod val="10000"/>
                  </a:schemeClr>
                </a:solidFill>
                <a:latin typeface="Arial"/>
                <a:cs typeface="Arial"/>
              </a:rPr>
              <a:t>البداية قبل سن 18</a:t>
            </a:r>
          </a:p>
          <a:p>
            <a:pPr lvl="1" algn="r" rtl="1">
              <a:buFont typeface="Wingdings" panose="05000000000000000000" pitchFamily="2" charset="2"/>
              <a:buChar char="§"/>
              <a:defRPr/>
            </a:pPr>
            <a:r>
              <a:rPr lang="ar-SA" altLang="en-US" sz="2400" dirty="0">
                <a:solidFill>
                  <a:schemeClr val="accent4">
                    <a:lumMod val="10000"/>
                  </a:schemeClr>
                </a:solidFill>
                <a:latin typeface="Arial"/>
                <a:cs typeface="Arial"/>
              </a:rPr>
              <a:t>قد يحتاج الشخص إلى مساعدة في بعض الأماكن أو يعيش بشكل مستقل، ولكنه لا يزال قادراً على أداء بعض أنشطة الحياة اليومية</a:t>
            </a:r>
          </a:p>
          <a:p>
            <a:pPr lvl="1" algn="r" rtl="1">
              <a:buFont typeface="Wingdings" panose="05000000000000000000" pitchFamily="2" charset="2"/>
              <a:buChar char="§"/>
              <a:defRPr/>
            </a:pPr>
            <a:r>
              <a:rPr lang="ar-SA" altLang="en-US" sz="2400" dirty="0">
                <a:solidFill>
                  <a:schemeClr val="accent4">
                    <a:lumMod val="10000"/>
                  </a:schemeClr>
                </a:solidFill>
                <a:latin typeface="Arial"/>
                <a:cs typeface="Arial"/>
              </a:rPr>
              <a:t>يتعلم الأشياء بطرق مختلفة وأحياناً بشكل أبطأ</a:t>
            </a:r>
          </a:p>
          <a:p>
            <a:pPr lvl="1" algn="r" rtl="1">
              <a:buFont typeface="Wingdings" panose="05000000000000000000" pitchFamily="2" charset="2"/>
              <a:buChar char="§"/>
              <a:defRPr/>
            </a:pPr>
            <a:r>
              <a:rPr lang="ar-SA" altLang="en-US" sz="2400" dirty="0">
                <a:solidFill>
                  <a:schemeClr val="accent4">
                    <a:lumMod val="10000"/>
                  </a:schemeClr>
                </a:solidFill>
                <a:latin typeface="Arial"/>
                <a:cs typeface="Arial"/>
              </a:rPr>
              <a:t>قد يواجه صعوبة في فهم الأفكار والمشاعر أو التعبير عنهما</a:t>
            </a:r>
          </a:p>
          <a:p>
            <a:pPr lvl="1" algn="r" rtl="1">
              <a:buFont typeface="Wingdings" panose="05000000000000000000" pitchFamily="2" charset="2"/>
              <a:buChar char="§"/>
              <a:defRPr/>
            </a:pPr>
            <a:r>
              <a:rPr lang="ar-SA" altLang="en-US" sz="2400" dirty="0">
                <a:solidFill>
                  <a:schemeClr val="accent4">
                    <a:lumMod val="10000"/>
                  </a:schemeClr>
                </a:solidFill>
                <a:latin typeface="Arial"/>
                <a:cs typeface="Arial"/>
              </a:rPr>
              <a:t>ربما يكون لديه مشكلة في معرفة ما ينبغي فعله بعد ذلك</a:t>
            </a:r>
          </a:p>
          <a:p>
            <a:pPr rtl="1"/>
            <a:endParaRPr lang="ar-SA" dirty="0"/>
          </a:p>
          <a:p>
            <a:pPr algn="r" rtl="1"/>
            <a:r>
              <a:rPr lang="ar-SA" dirty="0" smtClean="0">
                <a:latin typeface="Arial"/>
                <a:cs typeface="Arial"/>
              </a:rPr>
              <a:t>عند العمل مع الأفراد الذين يعانون من إعاقات نمائية، من المهم تذكر النصائح التالية: </a:t>
            </a:r>
          </a:p>
          <a:p>
            <a:pPr algn="r" rtl="1">
              <a:lnSpc>
                <a:spcPct val="80000"/>
              </a:lnSpc>
              <a:defRPr/>
            </a:pPr>
            <a:r>
              <a:rPr lang="ar-SA" altLang="en-US" sz="1200" dirty="0">
                <a:solidFill>
                  <a:srgbClr val="0D0D0D"/>
                </a:solidFill>
                <a:latin typeface="Arial"/>
                <a:cs typeface="Arial"/>
              </a:rPr>
              <a:t>لا توجه الناجين/الناجيات نحو إجابة أو رد معين. </a:t>
            </a:r>
          </a:p>
          <a:p>
            <a:pPr algn="r" rtl="1">
              <a:lnSpc>
                <a:spcPct val="80000"/>
              </a:lnSpc>
              <a:defRPr/>
            </a:pPr>
            <a:r>
              <a:rPr lang="ar-SA" altLang="en-US" sz="1200" dirty="0">
                <a:solidFill>
                  <a:srgbClr val="0D0D0D"/>
                </a:solidFill>
                <a:latin typeface="Arial"/>
                <a:cs typeface="Arial"/>
              </a:rPr>
              <a:t>تحقق من الفهم باستخدام أسئلة توضيحية؛ لا تضع افتراضات أن الناجي/الناجيات قد فهم/فهمت </a:t>
            </a:r>
          </a:p>
          <a:p>
            <a:pPr algn="r" rtl="1">
              <a:lnSpc>
                <a:spcPct val="80000"/>
              </a:lnSpc>
              <a:defRPr/>
            </a:pPr>
            <a:r>
              <a:rPr lang="ar-SA" altLang="en-US" sz="1200" dirty="0">
                <a:solidFill>
                  <a:srgbClr val="0D0D0D"/>
                </a:solidFill>
                <a:latin typeface="Arial"/>
                <a:cs typeface="Arial"/>
              </a:rPr>
              <a:t>تذكر أنه يمكن أن يتراجع الشخص تحت الضغط إلى مستوى منخفض من الفهم</a:t>
            </a:r>
          </a:p>
          <a:p>
            <a:pPr algn="r" rtl="1">
              <a:lnSpc>
                <a:spcPct val="80000"/>
              </a:lnSpc>
              <a:defRPr/>
            </a:pPr>
            <a:r>
              <a:rPr lang="ar-SA" altLang="en-US" sz="1200" dirty="0">
                <a:solidFill>
                  <a:srgbClr val="0D0D0D"/>
                </a:solidFill>
                <a:latin typeface="Arial"/>
                <a:cs typeface="Arial"/>
              </a:rPr>
              <a:t>اطرح أسئلة قصيرة وبسيطة ومباشرة</a:t>
            </a:r>
          </a:p>
          <a:p>
            <a:pPr algn="r" rtl="1">
              <a:lnSpc>
                <a:spcPct val="80000"/>
              </a:lnSpc>
              <a:defRPr/>
            </a:pPr>
            <a:r>
              <a:rPr lang="ar-SA" altLang="en-US" sz="1200" dirty="0">
                <a:solidFill>
                  <a:srgbClr val="0D0D0D"/>
                </a:solidFill>
                <a:latin typeface="Arial"/>
                <a:cs typeface="Arial"/>
              </a:rPr>
              <a:t>استخدم اللغة الملموسة مقابل اللغة المجردة</a:t>
            </a:r>
          </a:p>
          <a:p>
            <a:pPr rtl="1">
              <a:lnSpc>
                <a:spcPct val="80000"/>
              </a:lnSpc>
              <a:defRPr/>
            </a:pPr>
            <a:endParaRPr lang="ar-SA" altLang="en-US" sz="1200" dirty="0">
              <a:solidFill>
                <a:srgbClr val="0D0D0D"/>
              </a:solidFill>
              <a:ea typeface="Arial"/>
            </a:endParaRPr>
          </a:p>
          <a:p>
            <a:pPr algn="r" rtl="1"/>
            <a:r>
              <a:rPr lang="ar-SA" dirty="0" smtClean="0">
                <a:latin typeface="Arial"/>
                <a:cs typeface="Arial"/>
              </a:rPr>
              <a:t>إضافة إلى ذلك، فإنك تحتاج إلى أن تكون على بينة من الامتثال الخاطئ وتأثير الصدى: </a:t>
            </a:r>
          </a:p>
          <a:p>
            <a:pPr lvl="1" algn="r" rtl="1">
              <a:lnSpc>
                <a:spcPct val="80000"/>
              </a:lnSpc>
              <a:spcAft>
                <a:spcPts val="600"/>
              </a:spcAft>
              <a:defRPr/>
            </a:pPr>
            <a:r>
              <a:rPr lang="ar-SA" sz="1200" b="1" kern="1200" dirty="0" smtClean="0">
                <a:solidFill>
                  <a:schemeClr val="tx1"/>
                </a:solidFill>
                <a:effectLst/>
                <a:latin typeface="+mn-lt"/>
                <a:ea typeface="+mn-ea"/>
                <a:cs typeface="+mn-cs"/>
              </a:rPr>
              <a:t>الامتثال الخاطئ</a:t>
            </a:r>
            <a:r>
              <a:rPr lang="ar-SA" sz="1200" kern="1200" dirty="0" smtClean="0">
                <a:solidFill>
                  <a:schemeClr val="tx1"/>
                </a:solidFill>
                <a:effectLst/>
                <a:latin typeface="+mn-lt"/>
                <a:ea typeface="+mn-ea"/>
                <a:cs typeface="+mn-cs"/>
              </a:rPr>
              <a:t>: عندما يرد الناجي/ترد الناجية بطريقة يعتقد/تعتقد أنها "صحيحة" أو بما يريد الأخصائي سماعه.</a:t>
            </a:r>
            <a:endParaRPr lang="en-US" altLang="en-US" sz="1200" dirty="0" smtClean="0">
              <a:solidFill>
                <a:srgbClr val="0D0D0D"/>
              </a:solidFill>
              <a:ea typeface="ＭＳ Ｐゴシック" pitchFamily="34" charset="-128"/>
            </a:endParaRPr>
          </a:p>
          <a:p>
            <a:pPr lvl="1" algn="r" rtl="1">
              <a:lnSpc>
                <a:spcPct val="80000"/>
              </a:lnSpc>
              <a:spcAft>
                <a:spcPts val="600"/>
              </a:spcAft>
              <a:defRPr/>
            </a:pPr>
            <a:r>
              <a:rPr lang="ar-SA" sz="1200" b="1" kern="1200" dirty="0" smtClean="0">
                <a:solidFill>
                  <a:schemeClr val="tx1"/>
                </a:solidFill>
                <a:effectLst/>
                <a:latin typeface="+mn-lt"/>
                <a:ea typeface="+mn-ea"/>
                <a:cs typeface="+mn-cs"/>
              </a:rPr>
              <a:t>تأثير الصدى</a:t>
            </a:r>
            <a:r>
              <a:rPr lang="ar-SA" sz="1200" kern="1200" dirty="0" smtClean="0">
                <a:solidFill>
                  <a:schemeClr val="tx1"/>
                </a:solidFill>
                <a:effectLst/>
                <a:latin typeface="+mn-lt"/>
                <a:ea typeface="+mn-ea"/>
                <a:cs typeface="+mn-cs"/>
              </a:rPr>
              <a:t>: عندما يرد الناجي/ترد الناجية باستخدام نفس اللغة التي استخدمها الأخصائي، ولكنه لا يفهم/لكنها لاتفهم ما يقوله/تقوله.</a:t>
            </a:r>
            <a:endParaRPr lang="en-US" altLang="en-US" sz="1200" dirty="0" smtClean="0">
              <a:solidFill>
                <a:srgbClr val="0D0D0D"/>
              </a:solidFill>
              <a:ea typeface="ＭＳ Ｐゴシック" pitchFamily="34" charset="-128"/>
            </a:endParaRPr>
          </a:p>
          <a:p>
            <a:pPr rtl="1">
              <a:lnSpc>
                <a:spcPct val="80000"/>
              </a:lnSpc>
              <a:spcAft>
                <a:spcPts val="600"/>
              </a:spcAft>
              <a:defRPr/>
            </a:pPr>
            <a:endParaRPr lang="ar-SA" altLang="en-US" sz="2800" dirty="0">
              <a:solidFill>
                <a:srgbClr val="0D0D0D"/>
              </a:solidFill>
              <a:ea typeface="Arial"/>
            </a:endParaRPr>
          </a:p>
          <a:p>
            <a:pPr algn="r" rtl="1">
              <a:lnSpc>
                <a:spcPct val="80000"/>
              </a:lnSpc>
              <a:spcAft>
                <a:spcPts val="600"/>
              </a:spcAft>
              <a:defRPr/>
            </a:pPr>
            <a:r>
              <a:rPr lang="ar-SA" altLang="en-US" sz="2800" dirty="0">
                <a:solidFill>
                  <a:srgbClr val="0D0D0D"/>
                </a:solidFill>
                <a:latin typeface="Arial"/>
                <a:cs typeface="Arial"/>
              </a:rPr>
              <a:t>ويمكنك إجراء ذلك عن طريق الإبطاء والتحقق من الفهم من خلال طرح أسئلة مثل: "اذكر شيئاً واحداً سمعتني أقوله؟"</a:t>
            </a:r>
          </a:p>
          <a:p>
            <a:pPr rtl="1">
              <a:lnSpc>
                <a:spcPct val="80000"/>
              </a:lnSpc>
              <a:defRPr/>
            </a:pPr>
            <a:endParaRPr lang="ar-SA" altLang="en-US" sz="1200" dirty="0">
              <a:solidFill>
                <a:srgbClr val="0D0D0D"/>
              </a:solidFill>
              <a:ea typeface="Arial"/>
            </a:endParaRPr>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15</a:t>
            </a:fld>
            <a:endParaRPr lang="ar-SA"/>
          </a:p>
        </p:txBody>
      </p:sp>
    </p:spTree>
    <p:extLst>
      <p:ext uri="{BB962C8B-B14F-4D97-AF65-F5344CB8AC3E}">
        <p14:creationId xmlns:p14="http://schemas.microsoft.com/office/powerpoint/2010/main" val="36548900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kern="1200" baseline="0" dirty="0">
                <a:solidFill>
                  <a:schemeClr val="tx1"/>
                </a:solidFill>
                <a:latin typeface="Arial"/>
                <a:cs typeface="Arial"/>
              </a:rPr>
              <a:t>ينبغي أن تفترض في البداية أن جميع الناجين البالغين/الناجيات البالغات من ذوي الإعاقة لديهم القدرة على</a:t>
            </a:r>
          </a:p>
          <a:p>
            <a:pPr algn="r" rtl="1"/>
            <a:r>
              <a:rPr lang="ar-SA" sz="1200" kern="1200" baseline="0" dirty="0">
                <a:solidFill>
                  <a:schemeClr val="tx1"/>
                </a:solidFill>
                <a:latin typeface="Arial"/>
                <a:cs typeface="Arial"/>
              </a:rPr>
              <a:t>إبداء الموافقة المطلعة بشكل مستقل. اسأل الفرد دائماً عما إذا كان يرغب في الحصول على دعم</a:t>
            </a:r>
          </a:p>
          <a:p>
            <a:pPr algn="r" rtl="1"/>
            <a:r>
              <a:rPr lang="ar-SA" sz="1200" kern="1200" baseline="0" dirty="0">
                <a:solidFill>
                  <a:schemeClr val="tx1"/>
                </a:solidFill>
                <a:latin typeface="Arial"/>
                <a:cs typeface="Arial"/>
              </a:rPr>
              <a:t>لاتخاذ قرار مطلع.</a:t>
            </a:r>
          </a:p>
          <a:p>
            <a:pPr algn="r" rtl="1"/>
            <a:r>
              <a:rPr lang="ar-SA" sz="1200" kern="1200" baseline="0" dirty="0">
                <a:solidFill>
                  <a:schemeClr val="tx1"/>
                </a:solidFill>
                <a:latin typeface="Arial"/>
                <a:cs typeface="Arial"/>
              </a:rPr>
              <a:t>إذا كنت تعمل مع شخص تواجه صعوبة في التواصل معه، فاسأل نفسك</a:t>
            </a:r>
          </a:p>
          <a:p>
            <a:pPr algn="r" rtl="1"/>
            <a:r>
              <a:rPr lang="ar-SA" sz="1200" kern="1200" baseline="0" dirty="0">
                <a:solidFill>
                  <a:schemeClr val="tx1"/>
                </a:solidFill>
                <a:latin typeface="Arial"/>
                <a:cs typeface="Arial"/>
              </a:rPr>
              <a:t>الأسئلة الرئيسية التالية:</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هل جربت أكثر من طريقة لنقل المعلومات؟ هل منحته الوقت الكافي لمعالجة</a:t>
            </a:r>
          </a:p>
          <a:p>
            <a:pPr algn="r" rtl="1"/>
            <a:r>
              <a:rPr lang="ar-SA" sz="1200" kern="1200" baseline="0" dirty="0">
                <a:solidFill>
                  <a:schemeClr val="tx1"/>
                </a:solidFill>
                <a:latin typeface="Arial"/>
                <a:cs typeface="Arial"/>
              </a:rPr>
              <a:t>هذه المعلومات وطرح الأسئلة؟</a:t>
            </a:r>
            <a:endParaRPr lang="ar-SA" dirty="0"/>
          </a:p>
          <a:p>
            <a:pPr rtl="1"/>
            <a:endParaRPr lang="ar-SA" dirty="0"/>
          </a:p>
          <a:p>
            <a:pPr algn="r" rtl="1"/>
            <a:r>
              <a:rPr lang="ar-SA" sz="1200" kern="1200" baseline="0" dirty="0">
                <a:solidFill>
                  <a:schemeClr val="tx1"/>
                </a:solidFill>
                <a:latin typeface="Arial"/>
                <a:cs typeface="Arial"/>
              </a:rPr>
              <a:t>هل أنت قادر على تحديد ما إذا كان الناجي/الناجية يفهم/تفهم المعلومات المقدمة وعواقب</a:t>
            </a:r>
            <a:r>
              <a:t/>
            </a:r>
            <a:br/>
            <a:endParaRPr/>
          </a:p>
          <a:p>
            <a:pPr algn="r" rtl="1"/>
            <a:r>
              <a:rPr lang="ar-SA" sz="1200" kern="1200" baseline="0" dirty="0">
                <a:solidFill>
                  <a:schemeClr val="tx1"/>
                </a:solidFill>
                <a:latin typeface="Arial"/>
                <a:cs typeface="Arial"/>
              </a:rPr>
              <a:t>القرارات التي قد يتخذها/تتخذها؟ كيف حددت ذلك؟ (مثلاً من خلال الأسئلة أو المناقشات أو الإيماءات أو</a:t>
            </a:r>
          </a:p>
          <a:p>
            <a:pPr algn="r" rtl="1"/>
            <a:r>
              <a:rPr lang="ar-SA" sz="1200" kern="1200" baseline="0" dirty="0">
                <a:solidFill>
                  <a:schemeClr val="tx1"/>
                </a:solidFill>
                <a:latin typeface="Arial"/>
                <a:cs typeface="Arial"/>
              </a:rPr>
              <a:t>غيرها من الأساليب؟)</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 هل تمكنت من التأكد من أن قرارات الناجي/الناجية طوعية وليست إجبارية أو قسرية من قبل الآخرين؟</a:t>
            </a:r>
          </a:p>
          <a:p>
            <a:pPr algn="r" rtl="1"/>
            <a:r>
              <a:rPr lang="ar-SA" sz="1200" kern="1200" baseline="0" dirty="0">
                <a:solidFill>
                  <a:schemeClr val="tx1"/>
                </a:solidFill>
                <a:latin typeface="Arial"/>
                <a:cs typeface="Arial"/>
              </a:rPr>
              <a:t>كيف حددت ذلك؟ (هل مقدم الرعاية أو أحد أفراد الأسرة مشارك بالفعل؟ وإذا كان الأمر كذلك، فكيف يرد على الأسئلة التي تطرحها باستشارة الناجي/الناجية؟)</a:t>
            </a:r>
          </a:p>
          <a:p>
            <a:pPr rtl="1"/>
            <a:endParaRPr lang="ar-SA" sz="1200" kern="1200" baseline="0" dirty="0">
              <a:solidFill>
                <a:schemeClr val="tx1"/>
              </a:solidFill>
              <a:latin typeface="Arial"/>
              <a:ea typeface="Arial"/>
              <a:cs typeface="Arial"/>
            </a:endParaRPr>
          </a:p>
          <a:p>
            <a:pPr algn="r" rtl="1"/>
            <a:r>
              <a:rPr lang="ar-SA" sz="2400" kern="1200" baseline="0" dirty="0">
                <a:solidFill>
                  <a:schemeClr val="tx1"/>
                </a:solidFill>
                <a:latin typeface="Arial"/>
                <a:cs typeface="Arial"/>
              </a:rPr>
              <a:t>إذا كنت بعد التفكير في هذه الأسئلة لا تزال غير متأكد من قدرة الناجي/الناجية على الموافقة بشكل مستقل، فعليك</a:t>
            </a:r>
          </a:p>
          <a:p>
            <a:pPr algn="r" rtl="1"/>
            <a:r>
              <a:rPr lang="ar-SA" sz="2400" kern="1200" baseline="0" dirty="0">
                <a:solidFill>
                  <a:schemeClr val="tx1"/>
                </a:solidFill>
                <a:latin typeface="Arial"/>
                <a:cs typeface="Arial"/>
              </a:rPr>
              <a:t>إشراك أحد المشرفين لمساعدتك في تحدید ما إذا کانت ھناك حاجة لتقدیم دعم إضافي من أجل</a:t>
            </a:r>
          </a:p>
          <a:p>
            <a:pPr algn="r" rtl="1"/>
            <a:r>
              <a:rPr lang="ar-SA" sz="2400" kern="1200" baseline="0" dirty="0">
                <a:solidFill>
                  <a:schemeClr val="tx1"/>
                </a:solidFill>
                <a:latin typeface="Arial"/>
                <a:cs typeface="Arial"/>
              </a:rPr>
              <a:t>الموافقة المطلعة. يمكنك إجراء ما يلي:</a:t>
            </a:r>
            <a:endParaRPr lang="ar-SA" sz="4400" dirty="0"/>
          </a:p>
          <a:p>
            <a:pPr rtl="1"/>
            <a:endParaRPr lang="ar-SA" sz="2400" dirty="0"/>
          </a:p>
          <a:p>
            <a:pPr algn="r" rtl="1"/>
            <a:r>
              <a:rPr lang="ar-SA" sz="2400" b="1" kern="1200" baseline="0" dirty="0">
                <a:solidFill>
                  <a:schemeClr val="tx1"/>
                </a:solidFill>
                <a:latin typeface="Arial"/>
                <a:cs typeface="Arial"/>
              </a:rPr>
              <a:t>فكر في إشراك شخص موثوق للدعم</a:t>
            </a:r>
            <a:r>
              <a:rPr lang="ar-SA" sz="2400" kern="1200" baseline="0" dirty="0">
                <a:solidFill>
                  <a:schemeClr val="tx1"/>
                </a:solidFill>
                <a:latin typeface="Arial"/>
                <a:cs typeface="Arial"/>
              </a:rPr>
              <a:t>. يمكن أن يكون أفراد أسرة الأشخاص ذوو الإعاقة</a:t>
            </a:r>
          </a:p>
          <a:p>
            <a:pPr algn="r" rtl="1"/>
            <a:r>
              <a:rPr lang="ar-SA" sz="2400" kern="1200" baseline="0" dirty="0">
                <a:solidFill>
                  <a:schemeClr val="tx1"/>
                </a:solidFill>
                <a:latin typeface="Arial"/>
                <a:cs typeface="Arial"/>
              </a:rPr>
              <a:t> ومقدمو الرعاية لهم وأقرانهم مصدراً قيماً في تيسير الفهم والتواصل مع هؤلاء الأشخاص. فإذا</a:t>
            </a:r>
          </a:p>
          <a:p>
            <a:pPr algn="r" rtl="1"/>
            <a:r>
              <a:rPr lang="ar-SA" sz="2400" kern="1200" baseline="0" dirty="0">
                <a:solidFill>
                  <a:schemeClr val="tx1"/>
                </a:solidFill>
                <a:latin typeface="Arial"/>
                <a:cs typeface="Arial"/>
              </a:rPr>
              <a:t>حددت أنه من الآمن إجراء ذلك، فاطلب إذن الناجي/الناجية لإشراك شخص يثق/تثق به في</a:t>
            </a:r>
          </a:p>
          <a:p>
            <a:pPr algn="r" rtl="1"/>
            <a:r>
              <a:rPr lang="ar-SA" sz="2400" kern="1200" baseline="0" dirty="0">
                <a:solidFill>
                  <a:schemeClr val="tx1"/>
                </a:solidFill>
                <a:latin typeface="Arial"/>
                <a:cs typeface="Arial"/>
              </a:rPr>
              <a:t>النقاش كوسيلة لدعم التواصل وتعزيز قدرة الناجي/الناجية على إبداء موافقة</a:t>
            </a:r>
          </a:p>
          <a:p>
            <a:pPr algn="r" rtl="1"/>
            <a:r>
              <a:rPr lang="ar-SA" sz="2400" kern="1200" baseline="0" dirty="0">
                <a:solidFill>
                  <a:schemeClr val="tx1"/>
                </a:solidFill>
                <a:latin typeface="Arial"/>
                <a:cs typeface="Arial"/>
              </a:rPr>
              <a:t>مطلعة. دع الناجي/الناجية يحدد/تحدد من الذي يرغب/ترغب في إشراكه، وراقب أي علامات تدل على موافقته/موافقتها</a:t>
            </a:r>
          </a:p>
          <a:p>
            <a:pPr algn="r" rtl="1"/>
            <a:r>
              <a:rPr lang="ar-SA" sz="2400" kern="1200" baseline="0" dirty="0">
                <a:solidFill>
                  <a:schemeClr val="tx1"/>
                </a:solidFill>
                <a:latin typeface="Arial"/>
                <a:cs typeface="Arial"/>
              </a:rPr>
              <a:t>أو عدم موافقته/موافقتها على الاقتراحات المقدمة من الشخص المقدم للدعم. سوف تحتاج إلى التحقق بعناية من أن</a:t>
            </a:r>
          </a:p>
          <a:p>
            <a:pPr algn="r" rtl="1"/>
            <a:r>
              <a:rPr lang="ar-SA" sz="2400" kern="1200" baseline="0" dirty="0">
                <a:solidFill>
                  <a:schemeClr val="tx1"/>
                </a:solidFill>
                <a:latin typeface="Arial"/>
                <a:cs typeface="Arial"/>
              </a:rPr>
              <a:t>الشخص المقدم للدعم لا يتولى عملية صنع القرار. وسوف نناقش ذلك في الشرائح القليلة القادمة.   </a:t>
            </a:r>
          </a:p>
          <a:p>
            <a:pPr rtl="1">
              <a:defRPr/>
            </a:pPr>
            <a:endParaRPr lang="ar-SA" sz="2400" dirty="0"/>
          </a:p>
          <a:p>
            <a:pPr rtl="1">
              <a:defRPr/>
            </a:pPr>
            <a:endParaRPr lang="ar-SA" sz="2400" dirty="0"/>
          </a:p>
          <a:p>
            <a:pPr algn="r" rtl="1"/>
            <a:r>
              <a:rPr lang="ar-SA" smtClean="0">
                <a:latin typeface="Arial"/>
                <a:cs typeface="Arial"/>
              </a:rPr>
              <a:t> </a:t>
            </a:r>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16</a:t>
            </a:fld>
            <a:endParaRPr lang="ar-SA"/>
          </a:p>
        </p:txBody>
      </p:sp>
    </p:spTree>
    <p:extLst>
      <p:ext uri="{BB962C8B-B14F-4D97-AF65-F5344CB8AC3E}">
        <p14:creationId xmlns:p14="http://schemas.microsoft.com/office/powerpoint/2010/main" val="19538596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defRPr/>
            </a:pPr>
            <a:r>
              <a:rPr lang="ar-SA" sz="2400" dirty="0">
                <a:latin typeface="Arial"/>
                <a:cs typeface="Arial"/>
              </a:rPr>
              <a:t>إذا تم التوصل إلى أن الناجي/الناجية ليس لديه/لديها القدرة على إبداء موافقة مطلعة، فينبغي أن يستخدم العاملون الاجتماعيون المبادئ التالية لتحديد القرارات التي تحقق المصلحة المثلى للناجي/الناجية:</a:t>
            </a:r>
          </a:p>
          <a:p>
            <a:pPr lvl="1" algn="r" rtl="1">
              <a:defRPr/>
            </a:pPr>
            <a:r>
              <a:rPr lang="ar-SA" sz="1200" b="1" kern="1200" dirty="0" smtClean="0">
                <a:solidFill>
                  <a:schemeClr val="tx1"/>
                </a:solidFill>
                <a:effectLst/>
                <a:latin typeface="+mn-lt"/>
                <a:ea typeface="+mn-ea"/>
                <a:cs typeface="+mn-cs"/>
              </a:rPr>
              <a:t>السلامة:</a:t>
            </a:r>
            <a:r>
              <a:rPr lang="ar-SA" sz="1200" kern="1200" dirty="0" smtClean="0">
                <a:solidFill>
                  <a:schemeClr val="tx1"/>
                </a:solidFill>
                <a:effectLst/>
                <a:latin typeface="+mn-lt"/>
                <a:ea typeface="+mn-ea"/>
                <a:cs typeface="+mn-cs"/>
              </a:rPr>
              <a:t> هل يحمي القرار/الإجراء الناجي/الناجية من الاعتداء المحتمل؟</a:t>
            </a:r>
            <a:endParaRPr lang="en-US" sz="2400" dirty="0" smtClean="0"/>
          </a:p>
          <a:p>
            <a:pPr lvl="1" algn="r" rtl="1">
              <a:defRPr/>
            </a:pPr>
            <a:r>
              <a:rPr lang="ar-SA" sz="1200" b="1" kern="1200" dirty="0" smtClean="0">
                <a:solidFill>
                  <a:schemeClr val="tx1"/>
                </a:solidFill>
                <a:effectLst/>
                <a:latin typeface="+mn-lt"/>
                <a:ea typeface="+mn-ea"/>
                <a:cs typeface="+mn-cs"/>
              </a:rPr>
              <a:t>التمكين:</a:t>
            </a:r>
            <a:r>
              <a:rPr lang="ar-SA" sz="1200" kern="1200" dirty="0" smtClean="0">
                <a:solidFill>
                  <a:schemeClr val="tx1"/>
                </a:solidFill>
                <a:effectLst/>
                <a:latin typeface="+mn-lt"/>
                <a:ea typeface="+mn-ea"/>
                <a:cs typeface="+mn-cs"/>
              </a:rPr>
              <a:t> هل يتماشى القرار/الإجراء مع مصالح و /أو احتياجات الناجي/الناجية؟</a:t>
            </a:r>
            <a:endParaRPr lang="en-US" sz="2400" dirty="0" smtClean="0"/>
          </a:p>
          <a:p>
            <a:pPr lvl="1" algn="r" rtl="1">
              <a:defRPr/>
            </a:pPr>
            <a:r>
              <a:rPr lang="ar-SA" sz="1200" b="1" kern="1200" dirty="0" smtClean="0">
                <a:solidFill>
                  <a:schemeClr val="tx1"/>
                </a:solidFill>
                <a:effectLst/>
                <a:latin typeface="+mn-lt"/>
                <a:ea typeface="+mn-ea"/>
                <a:cs typeface="+mn-cs"/>
              </a:rPr>
              <a:t>تحليل التكاليف/المنافع</a:t>
            </a:r>
            <a:r>
              <a:rPr lang="ar-SA" sz="1200" kern="1200" dirty="0" smtClean="0">
                <a:solidFill>
                  <a:schemeClr val="tx1"/>
                </a:solidFill>
                <a:effectLst/>
                <a:latin typeface="+mn-lt"/>
                <a:ea typeface="+mn-ea"/>
                <a:cs typeface="+mn-cs"/>
              </a:rPr>
              <a:t>: هل تزيد المنافع المحتملة للقرار/الإجراء عن المخاطر؟</a:t>
            </a:r>
            <a:endParaRPr lang="en-US" sz="2400" dirty="0" smtClean="0"/>
          </a:p>
          <a:p>
            <a:pPr lvl="1" algn="r" rtl="1">
              <a:defRPr/>
            </a:pPr>
            <a:r>
              <a:rPr lang="ar-SA" sz="1200" b="1" kern="1200" dirty="0" smtClean="0">
                <a:solidFill>
                  <a:schemeClr val="tx1"/>
                </a:solidFill>
                <a:effectLst/>
                <a:latin typeface="+mn-lt"/>
                <a:ea typeface="+mn-ea"/>
                <a:cs typeface="+mn-cs"/>
              </a:rPr>
              <a:t>الشفاء:</a:t>
            </a:r>
            <a:r>
              <a:rPr lang="ar-SA" sz="1200" kern="1200" dirty="0" smtClean="0">
                <a:solidFill>
                  <a:schemeClr val="tx1"/>
                </a:solidFill>
                <a:effectLst/>
                <a:latin typeface="+mn-lt"/>
                <a:ea typeface="+mn-ea"/>
                <a:cs typeface="+mn-cs"/>
              </a:rPr>
              <a:t> هل يعزز القرار/الإجراء شفاء الناجي/الناجية وتعافيه/تعافيها بشكل عام؟</a:t>
            </a:r>
            <a:endParaRPr lang="ar-SA" sz="2400" dirty="0" smtClean="0">
              <a:latin typeface="Arial"/>
              <a:cs typeface="Arial"/>
            </a:endParaRPr>
          </a:p>
          <a:p>
            <a:pPr lvl="1" algn="r" rtl="1">
              <a:defRPr/>
            </a:pPr>
            <a:endParaRPr lang="ar-SA" sz="2400" b="1" dirty="0"/>
          </a:p>
          <a:p>
            <a:pPr lvl="0" algn="r" rtl="1">
              <a:defRPr/>
            </a:pPr>
            <a:r>
              <a:rPr lang="ar-SA" sz="2400" b="1" dirty="0">
                <a:latin typeface="Arial"/>
                <a:cs typeface="Arial"/>
              </a:rPr>
              <a:t>**إذا كان لديك وقتاً فقد ترغب أيضاً في توزيع نسخ من الرسم البياني الموجود في صفحة 145 الخاص بالمبادئ التوجيهية لإدارة حالة العنف المبني على النوع الاجتماعي  التي توضح عملية تحديد القدرة على إبداء موافقة بالنسبة لشخص ذي إعاقة**</a:t>
            </a:r>
            <a:endParaRPr lang="ar-SA" sz="2400" b="1" dirty="0"/>
          </a:p>
          <a:p>
            <a:pPr algn="r" rtl="1"/>
            <a:endParaRPr lang="ar-SA" sz="2400" dirty="0"/>
          </a:p>
          <a:p>
            <a:pPr marL="0" marR="0" lvl="1" indent="0" algn="r" defTabSz="914400" rtl="1" eaLnBrk="1" fontAlgn="auto" latinLnBrk="0" hangingPunct="1">
              <a:lnSpc>
                <a:spcPct val="100000"/>
              </a:lnSpc>
              <a:spcBef>
                <a:spcPts val="0"/>
              </a:spcBef>
              <a:spcAft>
                <a:spcPts val="0"/>
              </a:spcAft>
              <a:buClrTx/>
              <a:buSzTx/>
              <a:buFontTx/>
              <a:buNone/>
              <a:tabLst/>
              <a:defRPr/>
            </a:pPr>
            <a:endParaRPr lang="ar-SA" sz="2400" dirty="0"/>
          </a:p>
          <a:p>
            <a:pPr algn="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17</a:t>
            </a:fld>
            <a:endParaRPr lang="ar-SA"/>
          </a:p>
        </p:txBody>
      </p:sp>
    </p:spTree>
    <p:extLst>
      <p:ext uri="{BB962C8B-B14F-4D97-AF65-F5344CB8AC3E}">
        <p14:creationId xmlns:p14="http://schemas.microsoft.com/office/powerpoint/2010/main" val="16072462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dirty="0">
                <a:latin typeface="Arial"/>
                <a:cs typeface="Arial"/>
              </a:rPr>
              <a:t>**أعطِ جميع الأشخاص نسخة من النشرة 17ج.2 التي تسرد قصة ماريا وأسئلة عليها. اجعلهم يتناقشون حول إجابات الأسئلة الخمسة فيما بينهم ثم أعِدهم جميعاً إلى المجموعة الأكبر لمناقشة استنتاجاتهم.**</a:t>
            </a:r>
          </a:p>
          <a:p>
            <a:pPr rtl="1"/>
            <a:endParaRPr lang="ar-SA" baseline="0" dirty="0"/>
          </a:p>
          <a:p>
            <a:pPr algn="r" rtl="1"/>
            <a:r>
              <a:rPr lang="ar-SA" smtClean="0">
                <a:latin typeface="Arial"/>
                <a:cs typeface="Arial"/>
              </a:rPr>
              <a:t>بناءً على المعلومات المقدمة في السيناريو الوارد أعلاه، لن يكون من الأفضل أن تتقدم ماريا ببلاغ ضد المعتدي عليها لأن هذا لا يتماشى مع رغباتها، ويحتمل أن يعرضها للخطر، وأيضاً لأنها لا تدرك أبعاد المشاركة المستقبلية المحتملة في إجراءات العدالة الجنائية. وعلى العموم، جعل ماريا تتقدم ببلاغ لا يعزز الشفاء والتعافي والتمكين. </a:t>
            </a:r>
          </a:p>
          <a:p>
            <a:pPr rtl="1"/>
            <a:endParaRPr lang="ar-SA" baseline="0" dirty="0"/>
          </a:p>
          <a:p>
            <a:pPr algn="r" rtl="1"/>
            <a:r>
              <a:rPr lang="ar-SA" smtClean="0">
                <a:latin typeface="Arial"/>
                <a:cs typeface="Arial"/>
              </a:rPr>
              <a:t>وفيما يتعلق بالعمل مع والدي ماريا، فسوف نحتاج إلى قضاء بعض الوقت في العمل معهما بطريقة  تنطوي على عدم إصدار أحكام مسبقة مع تقدير مخاوفهما ورغبتهما في الذهاب إلى الشرطة، في حين التحقق أيضاً لمعرفة ما إذا كان يمكنهما فهم تردد ماريا وكيف يمكن أن يجعلها ذلك أكثر عرضة للأذى.  وسوف تحتاج أيضاً للتأكيد لهما على أهمية الاستجابة الداعمة من مقدمي الرعاية في شفاء الناجين/الناجيات وتعافيهم/تعافيهن - حيث إنها يمكن أن تحدث فرقاً هائلاً في تعافي ماريا عند معرفتها أن والديها يدعمانها ويحبانها.  </a:t>
            </a:r>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18</a:t>
            </a:fld>
            <a:endParaRPr lang="ar-SA"/>
          </a:p>
        </p:txBody>
      </p:sp>
    </p:spTree>
    <p:extLst>
      <p:ext uri="{BB962C8B-B14F-4D97-AF65-F5344CB8AC3E}">
        <p14:creationId xmlns:p14="http://schemas.microsoft.com/office/powerpoint/2010/main" val="42324326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kern="1200" baseline="0" dirty="0">
                <a:solidFill>
                  <a:schemeClr val="tx1"/>
                </a:solidFill>
                <a:latin typeface="Arial"/>
                <a:cs typeface="Arial"/>
              </a:rPr>
              <a:t>يمكن أن يكون العمل مع مقدم (مقدمي) الرعاية للناجي/للناجية و/أو أفراد أسرته</a:t>
            </a:r>
          </a:p>
          <a:p>
            <a:pPr algn="r" rtl="1"/>
            <a:r>
              <a:rPr lang="ar-SA" sz="1200" kern="1200" baseline="0" dirty="0">
                <a:solidFill>
                  <a:schemeClr val="tx1"/>
                </a:solidFill>
                <a:latin typeface="Arial"/>
                <a:cs typeface="Arial"/>
              </a:rPr>
              <a:t>مفيداً جداً وفي بعض الحالات لازماً. ولكن يمكن أن يؤدي إجراء ذلك إلى تعقيد الجهود المبذولة لتعزيز</a:t>
            </a:r>
          </a:p>
          <a:p>
            <a:pPr algn="r" rtl="1"/>
            <a:r>
              <a:rPr lang="ar-SA" sz="1200" kern="1200" baseline="0" dirty="0">
                <a:solidFill>
                  <a:schemeClr val="tx1"/>
                </a:solidFill>
                <a:latin typeface="Arial"/>
                <a:cs typeface="Arial"/>
              </a:rPr>
              <a:t>سلامة الناجي/الناجية وسريته/سريتها ومصالحه/مصالحها. فينبغي دائماً استشارة الأشخاص ذوي الإعاقة بشأن</a:t>
            </a:r>
          </a:p>
          <a:p>
            <a:pPr algn="r" rtl="1"/>
            <a:r>
              <a:rPr lang="ar-SA" sz="1200" kern="1200" baseline="0" dirty="0">
                <a:solidFill>
                  <a:schemeClr val="tx1"/>
                </a:solidFill>
                <a:latin typeface="Arial"/>
                <a:cs typeface="Arial"/>
              </a:rPr>
              <a:t>إشراك مقدمي الرعاية وأفراد الأسرة، كما هو الحال مع جميع الناجين/الناجيات. وسوف تحتاج بانتظام إلى</a:t>
            </a:r>
          </a:p>
          <a:p>
            <a:pPr algn="r" rtl="1"/>
            <a:r>
              <a:rPr lang="ar-SA" sz="1200" kern="1200" baseline="0" dirty="0">
                <a:solidFill>
                  <a:schemeClr val="tx1"/>
                </a:solidFill>
                <a:latin typeface="Arial"/>
                <a:cs typeface="Arial"/>
              </a:rPr>
              <a:t>تقييم المخاطر والفوائد المترتبة على إشراك مقدم الرعاية في رعاية الناجي/الناجيات والسؤال باستمرار ما إذا كان إجراء ذلك ضرورياً وآمناً</a:t>
            </a:r>
          </a:p>
          <a:p>
            <a:pPr algn="r" rtl="1"/>
            <a:r>
              <a:rPr lang="ar-SA" sz="1200" kern="1200" baseline="0" dirty="0">
                <a:solidFill>
                  <a:schemeClr val="tx1"/>
                </a:solidFill>
                <a:latin typeface="Arial"/>
                <a:cs typeface="Arial"/>
              </a:rPr>
              <a:t>وتمكينياً للناجي/الناجيات في نهاية المطاف أم لا. وفيما يلي بعض الأمور المهمة التي ينبغي تذكرها عند العمل مع مقدمي الرعاية</a:t>
            </a:r>
          </a:p>
          <a:p>
            <a:pPr algn="r" rtl="1"/>
            <a:r>
              <a:rPr lang="ar-SA" sz="1200" kern="1200" baseline="0" dirty="0">
                <a:solidFill>
                  <a:schemeClr val="tx1"/>
                </a:solidFill>
                <a:latin typeface="Arial"/>
                <a:cs typeface="Arial"/>
              </a:rPr>
              <a:t>وأفراد الأسرة:</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تقييم السلامة. </a:t>
            </a:r>
            <a:r>
              <a:rPr lang="ar-SA" sz="1200" kern="1200" baseline="0" dirty="0">
                <a:solidFill>
                  <a:schemeClr val="tx1"/>
                </a:solidFill>
                <a:latin typeface="Arial"/>
                <a:cs typeface="Arial"/>
              </a:rPr>
              <a:t>التقييم الشامل للسلامة بانتظام لاستبعاد الاعتداء المحتمل من الشخص</a:t>
            </a:r>
          </a:p>
          <a:p>
            <a:pPr algn="r" rtl="1"/>
            <a:r>
              <a:rPr lang="ar-SA" sz="1200" kern="1200" baseline="0" dirty="0">
                <a:solidFill>
                  <a:schemeClr val="tx1"/>
                </a:solidFill>
                <a:latin typeface="Arial"/>
                <a:cs typeface="Arial"/>
              </a:rPr>
              <a:t>المساعد، حيث إن المعتدي في أغلب الأحيان يكون شخصاً يعرفه/تعرفه الناجي/الناجيات وقد يكون الشخص الذي يقدم الرعاية</a:t>
            </a:r>
          </a:p>
          <a:p>
            <a:pPr algn="r" rtl="1"/>
            <a:r>
              <a:rPr lang="ar-SA" sz="1200" kern="1200" baseline="0" dirty="0">
                <a:solidFill>
                  <a:schemeClr val="tx1"/>
                </a:solidFill>
                <a:latin typeface="Arial"/>
                <a:cs typeface="Arial"/>
              </a:rPr>
              <a:t>والمساعدة له/لها بصفة يومية.</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التركيز على الناجي/الناجيات. </a:t>
            </a:r>
            <a:r>
              <a:rPr lang="ar-SA" sz="1200" kern="1200" baseline="0" dirty="0">
                <a:solidFill>
                  <a:schemeClr val="tx1"/>
                </a:solidFill>
                <a:latin typeface="Arial"/>
                <a:cs typeface="Arial"/>
              </a:rPr>
              <a:t>الناجي/الناجيات هو الفرد الذي يطلب/تطلب الخدمات، وينبغي أن تسترشد جميع الإجراءات</a:t>
            </a:r>
          </a:p>
          <a:p>
            <a:pPr algn="r" rtl="1"/>
            <a:r>
              <a:rPr lang="ar-SA" sz="1200" kern="1200" baseline="0" dirty="0">
                <a:solidFill>
                  <a:schemeClr val="tx1"/>
                </a:solidFill>
                <a:latin typeface="Arial"/>
                <a:cs typeface="Arial"/>
              </a:rPr>
              <a:t>برغبته وتفضيلاته/برغبتها وتفضيلاتها. وقد تكون مصالح أفراد الأسرة ومقدمي الرعاية مرتبطة أو غير مرتبطة برغبة الناجي/الناجية</a:t>
            </a:r>
          </a:p>
          <a:p>
            <a:pPr algn="r" rtl="1"/>
            <a:r>
              <a:rPr lang="ar-SA" sz="1200" kern="1200" baseline="0" dirty="0">
                <a:solidFill>
                  <a:schemeClr val="tx1"/>
                </a:solidFill>
                <a:latin typeface="Arial"/>
                <a:cs typeface="Arial"/>
              </a:rPr>
              <a:t>وتفضيلاته/وتفضيلاتها . فحافظ على التواصل والمشاركة الأساسية مع الناجي/الناجية، واطلب</a:t>
            </a:r>
          </a:p>
          <a:p>
            <a:pPr algn="r" rtl="1"/>
            <a:r>
              <a:rPr lang="ar-SA" sz="1200" kern="1200" baseline="0" dirty="0">
                <a:solidFill>
                  <a:schemeClr val="tx1"/>
                </a:solidFill>
                <a:latin typeface="Arial"/>
                <a:cs typeface="Arial"/>
              </a:rPr>
              <a:t>الإذن من الناجي/الناجية للتواصل مع مقدم الرعاية أو أحد أفراد الأسرة.</a:t>
            </a:r>
          </a:p>
          <a:p>
            <a:pPr rtl="1"/>
            <a:endParaRPr lang="ar-SA" sz="1200" b="1"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الحفاظ على السرية. </a:t>
            </a:r>
            <a:r>
              <a:rPr lang="ar-SA" sz="1200" kern="1200" baseline="0" dirty="0">
                <a:solidFill>
                  <a:schemeClr val="tx1"/>
                </a:solidFill>
                <a:latin typeface="Arial"/>
                <a:cs typeface="Arial"/>
              </a:rPr>
              <a:t>إذا أفصح الناجي/الناجية عن معلومات لا يرغب/ترغب في مشاركتها مع مقدم الرعاية الخاص به/بها</a:t>
            </a:r>
          </a:p>
          <a:p>
            <a:pPr algn="r" rtl="1"/>
            <a:r>
              <a:rPr lang="ar-SA" sz="1200" kern="1200" baseline="0" dirty="0">
                <a:solidFill>
                  <a:schemeClr val="tx1"/>
                </a:solidFill>
                <a:latin typeface="Arial"/>
                <a:cs typeface="Arial"/>
              </a:rPr>
              <a:t>أو أفراد أسرته/أسرتها، فيجب عليك احترام سرية الناجي/الناجية والحفاظ عليها. ولا تشارك أيّاً من المعلومات</a:t>
            </a:r>
          </a:p>
          <a:p>
            <a:pPr algn="r" rtl="1"/>
            <a:r>
              <a:rPr lang="ar-SA" sz="1200" kern="1200" baseline="0" dirty="0">
                <a:solidFill>
                  <a:schemeClr val="tx1"/>
                </a:solidFill>
                <a:latin typeface="Arial"/>
                <a:cs typeface="Arial"/>
              </a:rPr>
              <a:t> الخاصة بالناجي/الناجية، حتى مع مقدم الرعاية، دون إذن صريح من الناجي/الناجية. وعند مشاركة المعلومات،</a:t>
            </a:r>
          </a:p>
          <a:p>
            <a:pPr algn="r" rtl="1"/>
            <a:r>
              <a:rPr lang="ar-SA" sz="1200" kern="1200" baseline="0" dirty="0">
                <a:solidFill>
                  <a:schemeClr val="tx1"/>
                </a:solidFill>
                <a:latin typeface="Arial"/>
                <a:cs typeface="Arial"/>
              </a:rPr>
              <a:t>فكر دائماً في سبب احتياج مقدم الرعاية إلى هذه المعلومات، ولا تشارك إلا ما هو ضروري لتسهيل الرعاية.</a:t>
            </a:r>
          </a:p>
          <a:p>
            <a:pPr algn="r" rtl="1"/>
            <a:r>
              <a:rPr lang="ar-SA" sz="1200" kern="1200" baseline="0" dirty="0">
                <a:solidFill>
                  <a:schemeClr val="tx1"/>
                </a:solidFill>
                <a:latin typeface="Arial"/>
                <a:cs typeface="Arial"/>
              </a:rPr>
              <a:t>علی سبیل المثال، یمکنك إجراء جلسة مشترکة مع أحد الناجين/الناجيات ومقدم الرعایة الخاص به/بها لمراجعة خطة إجراءات حالة معينة لأنها</a:t>
            </a:r>
          </a:p>
          <a:p>
            <a:pPr algn="r" rtl="1"/>
            <a:r>
              <a:rPr lang="ar-SA" sz="1200" kern="1200" baseline="0" dirty="0">
                <a:solidFill>
                  <a:schemeClr val="tx1"/>
                </a:solidFill>
                <a:latin typeface="Arial"/>
                <a:cs typeface="Arial"/>
              </a:rPr>
              <a:t>تتطلب اتخاذ إجراءات من جانب مقدم الرعاية أو أحد أفراد الأسرة. وفي هذه الحالة، يحتاجون فقط إلى معرفة ما يتعلق</a:t>
            </a:r>
          </a:p>
          <a:p>
            <a:pPr algn="r" rtl="1"/>
            <a:r>
              <a:rPr lang="ar-SA" sz="1200" kern="1200" baseline="0" dirty="0">
                <a:solidFill>
                  <a:schemeClr val="tx1"/>
                </a:solidFill>
                <a:latin typeface="Arial"/>
                <a:cs typeface="Arial"/>
              </a:rPr>
              <a:t>بتسهيل ذلك الجزء من رعاية الناجي/الناجيات. وأخيراً، إذا كان مقدم الرعاية أو أحد أفراد الأسرة مشاركاً في أي من جوانب</a:t>
            </a:r>
          </a:p>
          <a:p>
            <a:pPr algn="r" rtl="1"/>
            <a:r>
              <a:rPr lang="ar-SA" sz="1200" kern="1200" baseline="0" dirty="0">
                <a:solidFill>
                  <a:schemeClr val="tx1"/>
                </a:solidFill>
                <a:latin typeface="Arial"/>
                <a:cs typeface="Arial"/>
              </a:rPr>
              <a:t>عملية إدارة الحالة، فإنه يحتاج أيضاً إلى الحفاظ على السرية. فتأكد من جعل ذلك واضحاً</a:t>
            </a:r>
          </a:p>
          <a:p>
            <a:pPr algn="r" rtl="1"/>
            <a:r>
              <a:rPr lang="ar-SA" sz="1200" kern="1200" baseline="0" dirty="0">
                <a:solidFill>
                  <a:schemeClr val="tx1"/>
                </a:solidFill>
                <a:latin typeface="Arial"/>
                <a:cs typeface="Arial"/>
              </a:rPr>
              <a:t>للشخص من البداية.</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دعم مقدمي الرعاية أو أفراد الأسرة. </a:t>
            </a:r>
            <a:r>
              <a:rPr lang="ar-SA" sz="1200" kern="1200" baseline="0" dirty="0">
                <a:solidFill>
                  <a:schemeClr val="tx1"/>
                </a:solidFill>
                <a:latin typeface="Arial"/>
                <a:cs typeface="Arial"/>
              </a:rPr>
              <a:t>إذا قررت أن مقدم الرعاية أو أحد أفراد الأسرة المعني  موثوق،</a:t>
            </a:r>
          </a:p>
          <a:p>
            <a:pPr algn="r" rtl="1"/>
            <a:r>
              <a:rPr lang="ar-SA" sz="1200" kern="1200" baseline="0" dirty="0">
                <a:solidFill>
                  <a:schemeClr val="tx1"/>
                </a:solidFill>
                <a:latin typeface="Arial"/>
                <a:cs typeface="Arial"/>
              </a:rPr>
              <a:t>فيجب عليك تقديم الدعم إلى مقدم الرعاية أيضاً. وذلك لأن تزويده بمعلومات دقيقة عن مخاطر</a:t>
            </a:r>
          </a:p>
          <a:p>
            <a:pPr algn="r" rtl="1"/>
            <a:r>
              <a:rPr lang="ar-SA" sz="1200" kern="1200" baseline="0" dirty="0">
                <a:solidFill>
                  <a:schemeClr val="tx1"/>
                </a:solidFill>
                <a:latin typeface="Arial"/>
                <a:cs typeface="Arial"/>
              </a:rPr>
              <a:t>وآثار العنف المبني على النوع الاجتماعي والصدمة يمكن أن يساعده على فهم ما يمكن أن يتعرض/تتعرض له الناجي/الناجية وكيف يمكن</a:t>
            </a:r>
          </a:p>
          <a:p>
            <a:pPr algn="r" rtl="1"/>
            <a:r>
              <a:rPr lang="ar-SA" sz="1200" kern="1200" baseline="0" dirty="0">
                <a:solidFill>
                  <a:schemeClr val="tx1"/>
                </a:solidFill>
                <a:latin typeface="Arial"/>
                <a:cs typeface="Arial"/>
              </a:rPr>
              <a:t>دعمه/دعمها بأفضل صورة. وقد يميل مقدمو الرعاية إلى إلقاء اللوم على الناجي/الناجية، لذلك تأكد من إبلاغ أن ما حدث</a:t>
            </a:r>
          </a:p>
          <a:p>
            <a:pPr algn="r" rtl="1"/>
            <a:r>
              <a:rPr lang="ar-SA" sz="1200" kern="1200" baseline="0" dirty="0">
                <a:solidFill>
                  <a:schemeClr val="tx1"/>
                </a:solidFill>
                <a:latin typeface="Arial"/>
                <a:cs typeface="Arial"/>
              </a:rPr>
              <a:t>لم يكن خطأ الناجي/الناجية. وقد يلوم مقدمو الرعاية أنفسهم أيضاً لعدم قدرتهم على حماية الناجي/الناجية</a:t>
            </a:r>
          </a:p>
          <a:p>
            <a:pPr algn="r" rtl="1"/>
            <a:r>
              <a:rPr lang="ar-SA" sz="1200" kern="1200" baseline="0" dirty="0">
                <a:solidFill>
                  <a:schemeClr val="tx1"/>
                </a:solidFill>
                <a:latin typeface="Arial"/>
                <a:cs typeface="Arial"/>
              </a:rPr>
              <a:t>من العنف. وقد يكون تقديم رسائل داعمة وغير منطوية على لوم وغير منطوية على إصدار أحكام مسبقة إلى مقدم الرعاية</a:t>
            </a:r>
          </a:p>
          <a:p>
            <a:pPr algn="r" rtl="1"/>
            <a:r>
              <a:rPr lang="ar-SA" sz="1200" kern="1200" baseline="0" dirty="0">
                <a:solidFill>
                  <a:schemeClr val="tx1"/>
                </a:solidFill>
                <a:latin typeface="Arial"/>
                <a:cs typeface="Arial"/>
              </a:rPr>
              <a:t>أمراً مهماً أن يسمعه. فمن خلال دعمه، تعزز أيضاً قدرته على دعم الناجي/الناجية.</a:t>
            </a:r>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19</a:t>
            </a:fld>
            <a:endParaRPr lang="ar-SA"/>
          </a:p>
        </p:txBody>
      </p:sp>
    </p:spTree>
    <p:extLst>
      <p:ext uri="{BB962C8B-B14F-4D97-AF65-F5344CB8AC3E}">
        <p14:creationId xmlns:p14="http://schemas.microsoft.com/office/powerpoint/2010/main" val="7274319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dirty="0">
                <a:latin typeface="Arial"/>
                <a:cs typeface="Arial"/>
              </a:rPr>
              <a:t>**تبادل الأفكار مع المشاركين:  ما الاعتبارات الإضافية التي يجب مراعاتها من أجل تخطيط السلامة الخاص بالناجين/الناجيات من ذوي الإعاقة؟  سجل الردود على لوحة الرسم البياني.  راجع الشريحة بعد ذلك.  **</a:t>
            </a:r>
            <a:r>
              <a:rPr lang="ar-SA" smtClean="0">
                <a:latin typeface="Arial"/>
                <a:cs typeface="Arial"/>
              </a:rPr>
              <a:t> </a:t>
            </a:r>
            <a:endParaRPr lang="ar-SA" dirty="0"/>
          </a:p>
          <a:p>
            <a:pPr rtl="1"/>
            <a:endParaRPr lang="ar-SA" dirty="0"/>
          </a:p>
          <a:p>
            <a:pPr algn="r" rtl="1"/>
            <a:r>
              <a:rPr lang="ar-SA" sz="1200" kern="1200" baseline="0" dirty="0">
                <a:solidFill>
                  <a:schemeClr val="tx1"/>
                </a:solidFill>
                <a:latin typeface="Arial"/>
                <a:cs typeface="Arial"/>
              </a:rPr>
              <a:t>يجب أن تكون خطط السلامة الخاصة بالناجين/الناجيات من ذوي الإعاقة فردية للغاية وأن تأخذ في الاعتبار ما يلي:</a:t>
            </a:r>
          </a:p>
          <a:p>
            <a:pPr algn="r" rtl="1">
              <a:buFont typeface="Arial" pitchFamily="34" charset="0"/>
              <a:buChar char="•"/>
            </a:pPr>
            <a:r>
              <a:rPr lang="ar-SA" sz="1200" kern="1200" baseline="0" dirty="0">
                <a:solidFill>
                  <a:schemeClr val="tx1"/>
                </a:solidFill>
                <a:latin typeface="Arial"/>
                <a:cs typeface="Arial"/>
              </a:rPr>
              <a:t>الإعاقة الخاصة بالفرد وحالته المعيشية والطرق التي يمكن أن يحاول بها المعتدي استغلال</a:t>
            </a:r>
          </a:p>
          <a:p>
            <a:pPr algn="r" rtl="1">
              <a:buFont typeface="Arial" pitchFamily="34" charset="0"/>
              <a:buNone/>
            </a:pPr>
            <a:r>
              <a:rPr lang="ar-SA" sz="1200" kern="1200" baseline="0" dirty="0">
                <a:solidFill>
                  <a:schemeClr val="tx1"/>
                </a:solidFill>
                <a:latin typeface="Arial"/>
                <a:cs typeface="Arial"/>
              </a:rPr>
              <a:t>إعاقة الناجي/الناجية لعزله/عزلها أو منعه/منعها من المغادرة أو إيذائه/إيذائها.</a:t>
            </a:r>
          </a:p>
          <a:p>
            <a:pPr algn="r" rtl="1">
              <a:buFont typeface="Arial" pitchFamily="34" charset="0"/>
              <a:buChar char="•"/>
            </a:pPr>
            <a:r>
              <a:rPr lang="ar-SA" sz="1200" kern="1200" baseline="0" dirty="0">
                <a:solidFill>
                  <a:schemeClr val="tx1"/>
                </a:solidFill>
                <a:latin typeface="Arial"/>
                <a:cs typeface="Arial"/>
              </a:rPr>
              <a:t>كيف يمكن أن تؤثر إعاقة الناجي/الناجية على تنفيذ خطة السلامة الخاصة به/بها، وتعديل الخطة بحسب الضرورة.</a:t>
            </a:r>
          </a:p>
          <a:p>
            <a:pPr algn="r" rtl="1">
              <a:buFont typeface="Arial" pitchFamily="34" charset="0"/>
              <a:buChar char="•"/>
            </a:pPr>
            <a:r>
              <a:rPr lang="ar-SA" sz="1200" kern="1200" baseline="0" dirty="0">
                <a:solidFill>
                  <a:schemeClr val="tx1"/>
                </a:solidFill>
                <a:latin typeface="Arial"/>
                <a:cs typeface="Arial"/>
              </a:rPr>
              <a:t>ما العناصر الخاصة بالإعاقة التي قد يحتاج إليها الشخص في حالة تنفيذ خطة السلامة الخاصة به، مثل الأدوية</a:t>
            </a:r>
          </a:p>
          <a:p>
            <a:pPr algn="r" rtl="1">
              <a:buFont typeface="Arial" pitchFamily="34" charset="0"/>
              <a:buNone/>
            </a:pPr>
            <a:r>
              <a:rPr lang="ar-SA" sz="1200" kern="1200" baseline="0" dirty="0">
                <a:solidFill>
                  <a:schemeClr val="tx1"/>
                </a:solidFill>
                <a:latin typeface="Arial"/>
                <a:cs typeface="Arial"/>
              </a:rPr>
              <a:t> أو الأجهزة المساعدة أو المستلزمات أو الوثائق ذات الصلة للحصول على الدعم الصحي أو القانوني.</a:t>
            </a:r>
            <a:endParaRPr lang="ar-SA" dirty="0"/>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20</a:t>
            </a:fld>
            <a:endParaRPr lang="ar-SA"/>
          </a:p>
        </p:txBody>
      </p:sp>
    </p:spTree>
    <p:extLst>
      <p:ext uri="{BB962C8B-B14F-4D97-AF65-F5344CB8AC3E}">
        <p14:creationId xmlns:p14="http://schemas.microsoft.com/office/powerpoint/2010/main" val="2725404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b="1" kern="1200" dirty="0">
                <a:solidFill>
                  <a:schemeClr val="tx1"/>
                </a:solidFill>
                <a:effectLst/>
                <a:latin typeface="Arial"/>
                <a:cs typeface="Arial"/>
              </a:rPr>
              <a:t>نظرة عامة - الوحدة 17ج: إدارة حالة العنف المبني على النوع الاجتماعي  مع الناجين من ذوي الإعاقة</a:t>
            </a:r>
            <a:endParaRPr lang="ar-SA" sz="1200" b="1" kern="1200" baseline="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أهداف التعلم</a:t>
            </a:r>
          </a:p>
          <a:p>
            <a:pPr rtl="1"/>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فهم الإعاقات المختلفة التي قد تكون لدى الناجين/الناجيات. </a:t>
            </a:r>
          </a:p>
          <a:p>
            <a:pPr marL="171450" lvl="0" indent="-171450" algn="r" rtl="1">
              <a:buFont typeface="Arial" charset="0"/>
              <a:buChar char="•"/>
            </a:pPr>
            <a:r>
              <a:rPr lang="ar-SA" sz="1200" kern="1200" dirty="0">
                <a:solidFill>
                  <a:schemeClr val="tx1"/>
                </a:solidFill>
                <a:effectLst/>
                <a:latin typeface="Arial"/>
                <a:cs typeface="Arial"/>
              </a:rPr>
              <a:t>تحديد أساليب اتصال مختلفة للعمل مع الناجين/الناجيات من ذوي الإعاقة. </a:t>
            </a:r>
          </a:p>
          <a:p>
            <a:pPr marL="171450" lvl="0" indent="-171450" algn="r" rtl="1">
              <a:buFont typeface="Arial" charset="0"/>
              <a:buChar char="•"/>
            </a:pPr>
            <a:r>
              <a:rPr lang="ar-SA" sz="1200" kern="1200" dirty="0">
                <a:solidFill>
                  <a:schemeClr val="tx1"/>
                </a:solidFill>
                <a:effectLst/>
                <a:latin typeface="Arial"/>
                <a:cs typeface="Arial"/>
              </a:rPr>
              <a:t>إجراء تخطيط السلامة بطريقة دقيقة وشاملة مع الناجين/الناجيات من ذوي الإعاقة. </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المدة</a:t>
            </a:r>
            <a:r>
              <a:rPr lang="ar-SA" sz="1200" b="0" kern="1200" dirty="0">
                <a:solidFill>
                  <a:schemeClr val="tx1"/>
                </a:solidFill>
                <a:effectLst/>
                <a:latin typeface="Arial"/>
                <a:cs typeface="Arial"/>
              </a:rPr>
              <a:t>: </a:t>
            </a:r>
            <a:r>
              <a:rPr lang="ar-SA" sz="1200" kern="1200" dirty="0">
                <a:solidFill>
                  <a:schemeClr val="tx1"/>
                </a:solidFill>
                <a:effectLst/>
                <a:latin typeface="Arial"/>
                <a:cs typeface="Arial"/>
              </a:rPr>
              <a:t> ساعة واحدة </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المواد</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17ج.1 - عجلة السلطة والسيطرة (واحدة لكل مشارك)</a:t>
            </a:r>
          </a:p>
          <a:p>
            <a:pPr marL="171450" lvl="0" indent="-171450" algn="r" rtl="1">
              <a:buFont typeface="Arial" charset="0"/>
              <a:buChar char="•"/>
            </a:pPr>
            <a:r>
              <a:rPr lang="ar-SA" sz="1200" kern="1200" dirty="0">
                <a:solidFill>
                  <a:schemeClr val="tx1"/>
                </a:solidFill>
                <a:effectLst/>
                <a:latin typeface="Arial"/>
                <a:cs typeface="Arial"/>
              </a:rPr>
              <a:t>النشرة 17ج.2 - العمل مع مقدمي الرعاية (واحدة لكل مشارك)</a:t>
            </a:r>
          </a:p>
          <a:p>
            <a:pPr marL="0" indent="0" algn="r" rtl="1">
              <a:buFont typeface="Arial" charset="0"/>
              <a:buNone/>
            </a:pPr>
            <a:r>
              <a:rPr lang="ar-SA" smtClean="0">
                <a:latin typeface="Arial"/>
                <a:cs typeface="Arial"/>
              </a:rPr>
              <a:t> </a:t>
            </a:r>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التحضير</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طباعة النشرات </a:t>
            </a:r>
          </a:p>
          <a:p>
            <a:pPr marL="171450" lvl="0" indent="-171450" algn="r" rtl="1">
              <a:buFont typeface="Arial" charset="0"/>
              <a:buChar char="•"/>
            </a:pPr>
            <a:r>
              <a:rPr lang="ar-SA" sz="1200" kern="1200" dirty="0">
                <a:solidFill>
                  <a:schemeClr val="tx1"/>
                </a:solidFill>
                <a:effectLst/>
                <a:latin typeface="Arial"/>
                <a:cs typeface="Arial"/>
              </a:rPr>
              <a:t>ترتيب الغرفة </a:t>
            </a:r>
          </a:p>
          <a:p>
            <a:pPr marL="171450" lvl="0" indent="-171450" algn="r" rtl="1">
              <a:buFont typeface="Arial" charset="0"/>
              <a:buChar char="•"/>
            </a:pPr>
            <a:r>
              <a:rPr lang="ar-SA" sz="1200" kern="1200" dirty="0">
                <a:solidFill>
                  <a:schemeClr val="tx1"/>
                </a:solidFill>
                <a:effectLst/>
                <a:latin typeface="Arial"/>
                <a:cs typeface="Arial"/>
              </a:rPr>
              <a:t>مراجعة الشرائح وملاحظات المقدم</a:t>
            </a:r>
          </a:p>
          <a:p>
            <a:pPr marL="0" indent="0" algn="r" rtl="1">
              <a:buFont typeface="Arial" charset="0"/>
              <a:buNone/>
            </a:pPr>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الإطار</a:t>
            </a:r>
            <a:endParaRPr lang="ar-SA" sz="1200" kern="1200" dirty="0">
              <a:solidFill>
                <a:schemeClr val="tx1"/>
              </a:solidFill>
              <a:effectLst/>
              <a:latin typeface="Arial"/>
              <a:ea typeface="Arial"/>
              <a:cs typeface="Arial"/>
            </a:endParaRPr>
          </a:p>
          <a:p>
            <a:pPr rtl="1"/>
            <a:endParaRPr lang="ar-SA" sz="1200" b="0" kern="1200" dirty="0">
              <a:solidFill>
                <a:schemeClr val="tx1"/>
              </a:solidFill>
              <a:effectLst/>
              <a:latin typeface="Arial"/>
              <a:ea typeface="Arial"/>
              <a:cs typeface="Arial"/>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sz="1200" kern="1200" dirty="0">
                <a:solidFill>
                  <a:schemeClr val="tx1"/>
                </a:solidFill>
                <a:effectLst/>
                <a:latin typeface="Arial"/>
                <a:cs typeface="Arial"/>
              </a:rPr>
              <a:t>5 دقائق - الأهداف والمقدمة (1-6)</a:t>
            </a:r>
          </a:p>
          <a:p>
            <a:pPr marL="0" marR="0" indent="0" algn="r" defTabSz="914400" rtl="1" eaLnBrk="1" fontAlgn="auto" latinLnBrk="0" hangingPunct="1">
              <a:lnSpc>
                <a:spcPct val="100000"/>
              </a:lnSpc>
              <a:spcBef>
                <a:spcPts val="0"/>
              </a:spcBef>
              <a:spcAft>
                <a:spcPts val="0"/>
              </a:spcAft>
              <a:buClrTx/>
              <a:buSzTx/>
              <a:buFontTx/>
              <a:buNone/>
              <a:tabLst/>
              <a:defRPr/>
            </a:pPr>
            <a:r>
              <a:rPr lang="ar-SA" sz="1200" kern="1200" dirty="0">
                <a:solidFill>
                  <a:schemeClr val="tx1"/>
                </a:solidFill>
                <a:effectLst/>
                <a:latin typeface="Arial"/>
                <a:cs typeface="Arial"/>
              </a:rPr>
              <a:t>10 دقائق - نشاط العمل مع الناجين/الناجيات (7)</a:t>
            </a:r>
          </a:p>
          <a:p>
            <a:pPr algn="r" rtl="1"/>
            <a:r>
              <a:rPr lang="ar-SA" sz="1200" kern="1200" dirty="0">
                <a:solidFill>
                  <a:schemeClr val="tx1"/>
                </a:solidFill>
                <a:effectLst/>
                <a:latin typeface="Arial"/>
                <a:cs typeface="Arial"/>
              </a:rPr>
              <a:t>10 دقائق - نشاط العمل مع الناجين/الناجيات -التواصل (8-16)</a:t>
            </a:r>
          </a:p>
          <a:p>
            <a:pPr algn="r" rtl="1"/>
            <a:r>
              <a:rPr lang="ar-SA" sz="1200" kern="1200" baseline="0" dirty="0">
                <a:solidFill>
                  <a:schemeClr val="tx1"/>
                </a:solidFill>
                <a:effectLst/>
                <a:latin typeface="Arial"/>
                <a:cs typeface="Arial"/>
              </a:rPr>
              <a:t>10 </a:t>
            </a:r>
            <a:r>
              <a:rPr lang="ar-SA" sz="1200" kern="1200" dirty="0">
                <a:solidFill>
                  <a:schemeClr val="tx1"/>
                </a:solidFill>
                <a:effectLst/>
                <a:latin typeface="Arial"/>
                <a:cs typeface="Arial"/>
              </a:rPr>
              <a:t>دقائق - الموافقة المطلعة (17-20)</a:t>
            </a: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نشاط العمل مع مقدمي الرعاية (21)</a:t>
            </a:r>
          </a:p>
          <a:p>
            <a:pPr marL="0" marR="0" indent="0" algn="r" defTabSz="914400" rtl="1" eaLnBrk="1" fontAlgn="auto" latinLnBrk="0" hangingPunct="1">
              <a:lnSpc>
                <a:spcPct val="100000"/>
              </a:lnSpc>
              <a:spcBef>
                <a:spcPts val="0"/>
              </a:spcBef>
              <a:spcAft>
                <a:spcPts val="0"/>
              </a:spcAft>
              <a:buClrTx/>
              <a:buSzTx/>
              <a:buFontTx/>
              <a:buNone/>
              <a:tabLst/>
              <a:defRPr/>
            </a:pPr>
            <a:r>
              <a:rPr lang="ar-SA" sz="1200" kern="1200" dirty="0">
                <a:solidFill>
                  <a:schemeClr val="tx1"/>
                </a:solidFill>
                <a:effectLst/>
                <a:latin typeface="Arial"/>
                <a:cs typeface="Arial"/>
              </a:rPr>
              <a:t>10 دقائق - تخطيط السلامة (22)</a:t>
            </a:r>
          </a:p>
          <a:p>
            <a:pPr algn="r" rtl="1"/>
            <a:r>
              <a:rPr lang="ar-SA" sz="1200" kern="1200" dirty="0">
                <a:solidFill>
                  <a:schemeClr val="tx1"/>
                </a:solidFill>
                <a:effectLst/>
                <a:latin typeface="Arial"/>
                <a:cs typeface="Arial"/>
              </a:rPr>
              <a:t>5</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الإنهاء (23)</a:t>
            </a:r>
          </a:p>
          <a:p>
            <a:pPr rtl="1"/>
            <a:endParaRPr lang="ar-SA" sz="1200" b="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الملاحظات الفنية</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استخدام هذه الوحدة</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تذكر أن العمل مع الناجين/الناجيات من ذوي الإعاقة لا يغير العملية الأساسية ومبادئ إدارة الحالة؛ بل إن هذه الوحدة تلقي الضوء على بعض الاعتبارات التي ينبغي مراعاتها طوال عملية إدارة الحالة.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معرفة الميّسر</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يجب أن يكون الميسرون على دراية بأنواع الإعاقات المختلفة والمصطلحات المناسبة وآداب السلوك في موقع البرنامج. كما ينبغي أن يعرفوا أيضاً الموارد المتاحة محلياً للعمل مع الناجين/الناجيات من ذوي الإعاقة.</a:t>
            </a:r>
            <a:r>
              <a:rPr lang="ar-SA" smtClean="0">
                <a:latin typeface="Arial"/>
                <a:cs typeface="Arial"/>
              </a:rPr>
              <a:t>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الرسائل الرئيسية</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قد يكون الناجون/الناجيات من ذوي الإعاقة معرضين/معرضات بشكل خاص لخطر العنف، وذلك بسبب ديناميكيات السلطة التي تعتمد على مقدمي الرعاية.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فاحرص على تكييف عملية التواصل مع فهم الناجي/الناجية وقدراته/قدراتها. وإذا لم تكن متأكداً من النهج الصحيح، فاسأل. واسترشد بالناجي/الناجية وسلوكه/سلوكها.</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إن إشراك مقدمي الرعاية أمر مهم، ولكنه ينطوي أيضاً على مستوى معين من المخاطر، وذلك نظراً إلى أن مقدمي الرعاية يمكن أن يكونوا معتدين أيضاً. فانتبه للتفاعل بين الناجي/الناجية ومقدم الرعاية. </a:t>
            </a:r>
            <a:endParaRPr lang="ar-SA" sz="1200" kern="1200" dirty="0">
              <a:solidFill>
                <a:schemeClr val="tx1"/>
              </a:solidFill>
              <a:effectLst/>
              <a:latin typeface="Arial"/>
              <a:ea typeface="Arial"/>
              <a:cs typeface="Arial"/>
            </a:endParaRPr>
          </a:p>
          <a:p>
            <a:pPr marL="171450" indent="-171450" algn="r" rtl="1">
              <a:buFont typeface="Arial" charset="0"/>
              <a:buChar char="•"/>
            </a:pPr>
            <a:r>
              <a:rPr lang="ar-SA" sz="1200" kern="1200" dirty="0">
                <a:solidFill>
                  <a:schemeClr val="tx1"/>
                </a:solidFill>
                <a:effectLst/>
                <a:latin typeface="Arial"/>
                <a:cs typeface="Arial"/>
              </a:rPr>
              <a:t>وافترض دائماً، مبدئياً، أن الناجي/الناجية يمكن أن يبدي/تبدي موافقة مطلعة، ولكن تأكد من التحقق من فهمه/فهمها طوال العملية. فإذا لم يتمكن الناجي/تتمكن الناجية من إبداء موافقة مطلعة و/أو حيثما يشارك مقدمو الرعاية في عملية إدارة الحالة، فاستخدم مبادئ السلامة والتمكين والتكلفة/المنفعة والمنفعة العلاجية لتحديد ما إذا كان إجراء معين يحقق المصلحة المثلى للناجين/الناجيات أم لا. </a:t>
            </a:r>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2</a:t>
            </a:fld>
            <a:endParaRPr lang="ar-SA"/>
          </a:p>
        </p:txBody>
      </p:sp>
    </p:spTree>
    <p:extLst>
      <p:ext uri="{BB962C8B-B14F-4D97-AF65-F5344CB8AC3E}">
        <p14:creationId xmlns:p14="http://schemas.microsoft.com/office/powerpoint/2010/main" val="6225727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bodyPr>
          <a:lstStyle/>
          <a:p>
            <a:pPr marL="0" marR="0" indent="0" algn="r" defTabSz="914400" rtl="1" eaLnBrk="1" fontAlgn="auto" latinLnBrk="0" hangingPunct="1">
              <a:lnSpc>
                <a:spcPct val="100000"/>
              </a:lnSpc>
              <a:spcBef>
                <a:spcPct val="0"/>
              </a:spcBef>
              <a:spcAft>
                <a:spcPts val="0"/>
              </a:spcAft>
              <a:buClrTx/>
              <a:buSzTx/>
              <a:buFontTx/>
              <a:buNone/>
              <a:tabLst/>
              <a:defRPr/>
            </a:pPr>
            <a:r>
              <a:rPr lang="ar-SA" b="1" dirty="0">
                <a:latin typeface="Arial"/>
                <a:cs typeface="Arial"/>
              </a:rPr>
              <a:t>**مراجعة الرسائل الرئيسية من الجلسة.**</a:t>
            </a:r>
            <a:endParaRPr lang="ar-SA" b="1" dirty="0"/>
          </a:p>
          <a:p>
            <a:pPr rtl="1" eaLnBrk="1" hangingPunct="1">
              <a:spcBef>
                <a:spcPct val="0"/>
              </a:spcBef>
              <a:defRPr/>
            </a:pPr>
            <a:endParaRPr lang="ar-SA" dirty="0"/>
          </a:p>
          <a:p>
            <a:pPr algn="r" rtl="1" eaLnBrk="1" hangingPunct="1">
              <a:spcBef>
                <a:spcPct val="0"/>
              </a:spcBef>
              <a:defRPr/>
            </a:pPr>
            <a:r>
              <a:rPr lang="ar-SA" dirty="0" smtClean="0">
                <a:latin typeface="Arial"/>
                <a:cs typeface="Arial"/>
              </a:rPr>
              <a:t>نشكركم جميعاً على وقتكم واهتمامكم ومشاركتكم. قبل أن ننتهي، أود إتاحة المجال لأية أسئلة أو مخاوف أو أفكار قد تكون لديكم. </a:t>
            </a:r>
          </a:p>
          <a:p>
            <a:pPr rtl="1" eaLnBrk="1" hangingPunct="1">
              <a:spcBef>
                <a:spcPct val="0"/>
              </a:spcBef>
              <a:defRPr/>
            </a:pPr>
            <a:endParaRPr lang="ar-SA" dirty="0"/>
          </a:p>
          <a:p>
            <a:pPr algn="r" rtl="1" eaLnBrk="1" fontAlgn="auto" hangingPunct="1">
              <a:spcBef>
                <a:spcPts val="0"/>
              </a:spcBef>
              <a:spcAft>
                <a:spcPts val="0"/>
              </a:spcAft>
              <a:defRPr/>
            </a:pPr>
            <a:r>
              <a:rPr lang="ar-SA" b="1">
                <a:latin typeface="Arial"/>
                <a:cs typeface="Arial"/>
              </a:rPr>
              <a:t> </a:t>
            </a:r>
            <a:r>
              <a:rPr lang="ar-SA" sz="1200" b="1" kern="1200" smtClean="0">
                <a:solidFill>
                  <a:schemeClr val="tx1"/>
                </a:solidFill>
                <a:effectLst/>
                <a:latin typeface="+mn-lt"/>
                <a:ea typeface="+mn-ea"/>
                <a:cs typeface="+mn-cs"/>
              </a:rPr>
              <a:t>*أسئلة تحفيزية، حسب الحاجة:</a:t>
            </a:r>
            <a:endParaRPr lang="ar-SA" b="1" dirty="0">
              <a:latin typeface="Arial"/>
              <a:cs typeface="Arial"/>
            </a:endParaRPr>
          </a:p>
          <a:p>
            <a:pPr rtl="1" eaLnBrk="1" fontAlgn="auto" hangingPunct="1">
              <a:spcBef>
                <a:spcPts val="0"/>
              </a:spcBef>
              <a:spcAft>
                <a:spcPts val="0"/>
              </a:spcAft>
              <a:defRPr/>
            </a:pPr>
            <a:endParaRPr lang="ar-SA" dirty="0"/>
          </a:p>
          <a:p>
            <a:pPr algn="r" rtl="1" eaLnBrk="1" fontAlgn="auto" hangingPunct="1">
              <a:spcBef>
                <a:spcPts val="0"/>
              </a:spcBef>
              <a:spcAft>
                <a:spcPts val="0"/>
              </a:spcAft>
              <a:defRPr/>
            </a:pPr>
            <a:r>
              <a:rPr lang="ar-SA" dirty="0" smtClean="0">
                <a:latin typeface="Arial"/>
                <a:cs typeface="Arial"/>
              </a:rPr>
              <a:t>- كيف وجدت هذه الجلسة؟ </a:t>
            </a:r>
          </a:p>
          <a:p>
            <a:pPr marL="171450" indent="-171450" algn="r" rtl="1" eaLnBrk="1" fontAlgn="auto" hangingPunct="1">
              <a:spcBef>
                <a:spcPts val="0"/>
              </a:spcBef>
              <a:spcAft>
                <a:spcPts val="0"/>
              </a:spcAft>
              <a:buFontTx/>
              <a:buChar char="-"/>
              <a:defRPr/>
            </a:pPr>
            <a:r>
              <a:rPr lang="ar-SA" dirty="0" smtClean="0">
                <a:latin typeface="Arial"/>
                <a:cs typeface="Arial"/>
              </a:rPr>
              <a:t>ما الذي كان سهلاً؟ ما الذي كان صعباً؟ </a:t>
            </a:r>
          </a:p>
          <a:p>
            <a:pPr marL="171450" indent="-171450" algn="r" rtl="1" eaLnBrk="1" fontAlgn="auto" hangingPunct="1">
              <a:spcBef>
                <a:spcPts val="0"/>
              </a:spcBef>
              <a:spcAft>
                <a:spcPts val="0"/>
              </a:spcAft>
              <a:buFontTx/>
              <a:buChar char="-"/>
              <a:defRPr/>
            </a:pPr>
            <a:r>
              <a:rPr lang="ar-SA" dirty="0" smtClean="0">
                <a:latin typeface="Arial"/>
                <a:cs typeface="Arial"/>
              </a:rPr>
              <a:t>ما الذي ترغب في مواصلة التفكير بشأنه لاحقاً؟</a:t>
            </a:r>
          </a:p>
          <a:p>
            <a:pPr rtl="1" eaLnBrk="1" hangingPunct="1">
              <a:spcBef>
                <a:spcPct val="0"/>
              </a:spcBef>
              <a:defRPr/>
            </a:pPr>
            <a:endParaRPr lang="ar-SA" dirty="0"/>
          </a:p>
        </p:txBody>
      </p:sp>
      <p:sp>
        <p:nvSpPr>
          <p:cNvPr id="39940" name="Slide Number Placeholder 3"/>
          <p:cNvSpPr>
            <a:spLocks noGrp="1"/>
          </p:cNvSpPr>
          <p:nvPr>
            <p:ph type="sldNum" sz="quarter" idx="5"/>
          </p:nvPr>
        </p:nvSpPr>
        <p:spPr bwMode="auto">
          <a:noFill/>
          <a:ln>
            <a:miter lim="800000"/>
            <a:headEnd/>
            <a:tailEnd/>
          </a:ln>
        </p:spPr>
        <p:txBody>
          <a:bodyPr/>
          <a:lstStyle/>
          <a:p>
            <a:pPr rtl="1"/>
            <a:fld id="{332ADD6D-7969-4A5D-883C-C428409FDD5A}" type="slidenum">
              <a:rPr lang="en-US">
                <a:solidFill>
                  <a:prstClr val="black"/>
                </a:solidFill>
              </a:rPr>
              <a:pPr/>
              <a:t>21</a:t>
            </a:fld>
            <a:endParaRPr lang="ar-SA">
              <a:solidFill>
                <a:prstClr val="black"/>
              </a:solidFill>
            </a:endParaRPr>
          </a:p>
        </p:txBody>
      </p:sp>
    </p:spTree>
    <p:extLst>
      <p:ext uri="{BB962C8B-B14F-4D97-AF65-F5344CB8AC3E}">
        <p14:creationId xmlns:p14="http://schemas.microsoft.com/office/powerpoint/2010/main" val="658821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kern="1200" baseline="0" dirty="0">
                <a:solidFill>
                  <a:schemeClr val="tx1"/>
                </a:solidFill>
                <a:latin typeface="Arial"/>
                <a:cs typeface="Arial"/>
              </a:rPr>
              <a:t>تحدث الإعاقة عندما تتفاعل حالة صحية مع العوائق المجتمعية التي تجعل من الصعب ممارسة الأنشطة</a:t>
            </a:r>
          </a:p>
          <a:p>
            <a:pPr algn="r" rtl="1"/>
            <a:r>
              <a:rPr lang="ar-SA" sz="1200" kern="1200" baseline="0" dirty="0">
                <a:solidFill>
                  <a:schemeClr val="tx1"/>
                </a:solidFill>
                <a:latin typeface="Arial"/>
                <a:cs typeface="Arial"/>
              </a:rPr>
              <a:t>اليومية والمشاركة في الحياة المجتمعية بنفس الطريقة مثل الآخرين. تنص المادة 1 من اتفاقية الأمم المتحدة لحقوق</a:t>
            </a:r>
          </a:p>
          <a:p>
            <a:pPr algn="r" rtl="1"/>
            <a:r>
              <a:rPr lang="ar-SA" sz="1200" kern="1200" baseline="0" dirty="0">
                <a:solidFill>
                  <a:schemeClr val="tx1"/>
                </a:solidFill>
                <a:latin typeface="Arial"/>
                <a:cs typeface="Arial"/>
              </a:rPr>
              <a:t>الأشخاص ذوي الإعاقة على ما يلي:</a:t>
            </a:r>
          </a:p>
          <a:p>
            <a:pPr algn="r" rtl="1"/>
            <a:endParaRPr lang="ar-SA" sz="1200" kern="1200" baseline="0" dirty="0">
              <a:solidFill>
                <a:schemeClr val="tx1"/>
              </a:solidFill>
              <a:latin typeface="Arial"/>
              <a:cs typeface="Arial"/>
            </a:endParaRPr>
          </a:p>
          <a:p>
            <a:pPr algn="r" rtl="1"/>
            <a:r>
              <a:rPr lang="ar-SA" sz="1200" i="1" kern="1200" baseline="0" dirty="0">
                <a:solidFill>
                  <a:schemeClr val="tx1"/>
                </a:solidFill>
                <a:latin typeface="Arial"/>
                <a:cs typeface="Arial"/>
              </a:rPr>
              <a:t>أو حسية قد تمنعهم لدى التعامل مع مختلف العوائق من المشاركة بصورة كاملة وفعالة في</a:t>
            </a:r>
          </a:p>
          <a:p>
            <a:pPr algn="r" rtl="1"/>
            <a:r>
              <a:rPr lang="ar-SA" sz="1200" i="1" kern="1200" baseline="0" dirty="0">
                <a:solidFill>
                  <a:schemeClr val="tx1"/>
                </a:solidFill>
                <a:latin typeface="Arial"/>
                <a:cs typeface="Arial"/>
              </a:rPr>
              <a:t>المجتمع على قدم المساواة مع الآخرين".</a:t>
            </a:r>
          </a:p>
          <a:p>
            <a:pPr rtl="1"/>
            <a:endParaRPr lang="ar-SA" sz="1200" i="1"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ويشمل الأشخاص ذوو الإعاقة أولئك الذين لديهم:</a:t>
            </a:r>
          </a:p>
          <a:p>
            <a:pPr algn="r" rtl="1">
              <a:buFont typeface="Arial" pitchFamily="34" charset="0"/>
              <a:buChar char="•"/>
            </a:pPr>
            <a:r>
              <a:rPr lang="ar-SA" sz="1200" kern="1200" baseline="0" dirty="0">
                <a:solidFill>
                  <a:schemeClr val="tx1"/>
                </a:solidFill>
                <a:latin typeface="Arial"/>
                <a:cs typeface="Arial"/>
              </a:rPr>
              <a:t>  إعاقات بدنية: وتشمل الأشخاص الذين يعانون من صعوبة في الحركة. وسوف يستخدم بعض الأشخاص الذين لديهم إعاقات</a:t>
            </a:r>
          </a:p>
          <a:p>
            <a:pPr algn="r" rtl="1"/>
            <a:r>
              <a:rPr lang="ar-SA" sz="1200" kern="1200" baseline="0" dirty="0">
                <a:solidFill>
                  <a:schemeClr val="tx1"/>
                </a:solidFill>
                <a:latin typeface="Arial"/>
                <a:cs typeface="Arial"/>
              </a:rPr>
              <a:t>بدنية أجهزة مساعدة مثل الكرسي المتحرك أو العكاز لممارسة أنشطة الحياة اليومية.</a:t>
            </a:r>
          </a:p>
          <a:p>
            <a:pPr rtl="1"/>
            <a:endParaRPr lang="ar-SA" sz="1200" kern="1200" baseline="0" dirty="0">
              <a:solidFill>
                <a:schemeClr val="tx1"/>
              </a:solidFill>
              <a:latin typeface="Arial"/>
              <a:ea typeface="Arial"/>
              <a:cs typeface="Arial"/>
            </a:endParaRPr>
          </a:p>
          <a:p>
            <a:pPr algn="r" rtl="1">
              <a:buFont typeface="Arial" pitchFamily="34" charset="0"/>
              <a:buChar char="•"/>
            </a:pPr>
            <a:r>
              <a:rPr lang="ar-SA" sz="1200" kern="1200" baseline="0" dirty="0">
                <a:solidFill>
                  <a:schemeClr val="tx1"/>
                </a:solidFill>
                <a:latin typeface="Arial"/>
                <a:cs typeface="Arial"/>
              </a:rPr>
              <a:t>  الإعاقات الحسية: وتشمل الأشخاص الصم أو الذين يعانون من صعوبة في السمع وكذلك الأشخاص</a:t>
            </a:r>
          </a:p>
          <a:p>
            <a:pPr algn="r" rtl="1"/>
            <a:r>
              <a:rPr lang="ar-SA" sz="1200" kern="1200" baseline="0" dirty="0">
                <a:solidFill>
                  <a:schemeClr val="tx1"/>
                </a:solidFill>
                <a:latin typeface="Arial"/>
                <a:cs typeface="Arial"/>
              </a:rPr>
              <a:t>المكفوفين أو ضعاف البصر (الذين يجدون صعوبة في الرؤية حتى عند ارتداء نظارات).</a:t>
            </a:r>
          </a:p>
          <a:p>
            <a:pPr rtl="1"/>
            <a:endParaRPr lang="ar-SA" sz="1200" kern="1200" baseline="0" dirty="0">
              <a:solidFill>
                <a:schemeClr val="tx1"/>
              </a:solidFill>
              <a:latin typeface="Arial"/>
              <a:ea typeface="Arial"/>
              <a:cs typeface="Arial"/>
            </a:endParaRPr>
          </a:p>
          <a:p>
            <a:pPr algn="r" rtl="1">
              <a:buFont typeface="Arial" pitchFamily="34" charset="0"/>
              <a:buChar char="•"/>
            </a:pPr>
            <a:r>
              <a:rPr lang="ar-SA" sz="1200" kern="1200" baseline="0" dirty="0">
                <a:solidFill>
                  <a:schemeClr val="tx1"/>
                </a:solidFill>
                <a:latin typeface="Arial"/>
                <a:cs typeface="Arial"/>
              </a:rPr>
              <a:t> الإعاقات الذهنية: وتشمل الأشخاص الذين يعيشون بإعاقات في النمو العصبي، والتي تعرف أيضاً</a:t>
            </a:r>
          </a:p>
          <a:p>
            <a:pPr algn="r" rtl="1"/>
            <a:r>
              <a:rPr lang="ar-SA" sz="1200" kern="1200" baseline="0" dirty="0">
                <a:solidFill>
                  <a:schemeClr val="tx1"/>
                </a:solidFill>
                <a:latin typeface="Arial"/>
                <a:cs typeface="Arial"/>
              </a:rPr>
              <a:t>باسم إعاقات الإدراك أو النمو. وتشير الإعاقات الذهنية إلى الوظائف الذهنية (مثل</a:t>
            </a:r>
          </a:p>
          <a:p>
            <a:pPr algn="r" rtl="1"/>
            <a:r>
              <a:rPr lang="ar-SA" sz="1200" kern="1200" baseline="0" dirty="0">
                <a:solidFill>
                  <a:schemeClr val="tx1"/>
                </a:solidFill>
                <a:latin typeface="Arial"/>
                <a:cs typeface="Arial"/>
              </a:rPr>
              <a:t>التعلم والاستنتاج وحل المشكلات وما إلى ذلك) والسلوك التكيفي (المهارات المفاهيمية والاجتماعية والعملية</a:t>
            </a:r>
          </a:p>
          <a:p>
            <a:pPr algn="r" rtl="1"/>
            <a:r>
              <a:rPr lang="ar-SA" sz="1200" kern="1200" baseline="0" dirty="0">
                <a:solidFill>
                  <a:schemeClr val="tx1"/>
                </a:solidFill>
                <a:latin typeface="Arial"/>
                <a:cs typeface="Arial"/>
              </a:rPr>
              <a:t>التي يتعلمها الأشخاص ويمارسونها في حياتهم اليومية).</a:t>
            </a:r>
          </a:p>
          <a:p>
            <a:pPr rtl="1"/>
            <a:endParaRPr lang="ar-SA" sz="1200" kern="1200" baseline="0" dirty="0">
              <a:solidFill>
                <a:schemeClr val="tx1"/>
              </a:solidFill>
              <a:latin typeface="Arial"/>
              <a:ea typeface="Arial"/>
              <a:cs typeface="Arial"/>
            </a:endParaRPr>
          </a:p>
          <a:p>
            <a:pPr algn="r" rtl="1">
              <a:buFont typeface="Arial" pitchFamily="34" charset="0"/>
              <a:buChar char="•"/>
            </a:pPr>
            <a:r>
              <a:rPr lang="ar-SA" sz="1200" kern="1200" baseline="0" dirty="0">
                <a:solidFill>
                  <a:schemeClr val="tx1"/>
                </a:solidFill>
                <a:latin typeface="Arial"/>
                <a:cs typeface="Arial"/>
              </a:rPr>
              <a:t> الإعاقات النفسية الاجتماعية: وتشمل الأشخاص الذين يعانون من صعوبات في الصحة العقلية تمنعهم، عند</a:t>
            </a:r>
          </a:p>
          <a:p>
            <a:pPr algn="r" rtl="1"/>
            <a:r>
              <a:rPr lang="ar-SA" sz="1200" kern="1200" baseline="0" dirty="0">
                <a:solidFill>
                  <a:schemeClr val="tx1"/>
                </a:solidFill>
                <a:latin typeface="Arial"/>
                <a:cs typeface="Arial"/>
              </a:rPr>
              <a:t>التعامل مع عوائق التمييز والعوائق المجتمعية الأخرى، من المشاركة في المجتمع على</a:t>
            </a:r>
          </a:p>
          <a:p>
            <a:pPr algn="r" rtl="1"/>
            <a:r>
              <a:rPr lang="ar-SA" sz="1200" kern="1200" baseline="0" dirty="0">
                <a:solidFill>
                  <a:schemeClr val="tx1"/>
                </a:solidFill>
                <a:latin typeface="Arial"/>
                <a:cs typeface="Arial"/>
              </a:rPr>
              <a:t> قدم المساواة مع الآخرين.</a:t>
            </a:r>
          </a:p>
          <a:p>
            <a:pPr rtl="1">
              <a:buFont typeface="Arial" pitchFamily="34" charset="0"/>
              <a:buNone/>
            </a:pPr>
            <a:endParaRPr lang="ar-SA" sz="1200" kern="1200" baseline="0" dirty="0">
              <a:solidFill>
                <a:schemeClr val="tx1"/>
              </a:solidFill>
              <a:latin typeface="Arial"/>
              <a:ea typeface="Arial"/>
              <a:cs typeface="Arial"/>
            </a:endParaRPr>
          </a:p>
          <a:p>
            <a:pPr algn="r" rtl="1">
              <a:buFont typeface="Arial" pitchFamily="34" charset="0"/>
              <a:buNone/>
            </a:pPr>
            <a:r>
              <a:rPr lang="ar-SA" sz="1200" kern="1200" baseline="0" dirty="0">
                <a:solidFill>
                  <a:schemeClr val="tx1"/>
                </a:solidFill>
                <a:latin typeface="Arial"/>
                <a:cs typeface="Arial"/>
              </a:rPr>
              <a:t>ولا يشكل الأشخاص ذوو الإعاقات مجموعة متطابقة. فعوامل خطر التعرض للعنف المبني على النوع الاجتماعي وديناميكات</a:t>
            </a:r>
          </a:p>
          <a:p>
            <a:pPr algn="r" rtl="1"/>
            <a:r>
              <a:rPr lang="ar-SA" sz="1200" kern="1200" baseline="0" dirty="0">
                <a:solidFill>
                  <a:schemeClr val="tx1"/>
                </a:solidFill>
                <a:latin typeface="Arial"/>
                <a:cs typeface="Arial"/>
              </a:rPr>
              <a:t>العنف وكيفية عملك مع الناجي/الناجية سوف تعتمد على عمر الشخص ونوعه وإمكانية وصوله إلى شبكات الدعم</a:t>
            </a:r>
          </a:p>
          <a:p>
            <a:pPr algn="r" rtl="1"/>
            <a:r>
              <a:rPr lang="ar-SA" sz="1200" kern="1200" baseline="0" dirty="0">
                <a:solidFill>
                  <a:schemeClr val="tx1"/>
                </a:solidFill>
                <a:latin typeface="Arial"/>
                <a:cs typeface="Arial"/>
              </a:rPr>
              <a:t>ونوع الإعاقة، من بين عوامل أخرى.</a:t>
            </a:r>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4</a:t>
            </a:fld>
            <a:endParaRPr lang="ar-SA"/>
          </a:p>
        </p:txBody>
      </p:sp>
    </p:spTree>
    <p:extLst>
      <p:ext uri="{BB962C8B-B14F-4D97-AF65-F5344CB8AC3E}">
        <p14:creationId xmlns:p14="http://schemas.microsoft.com/office/powerpoint/2010/main" val="2303894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r" rtl="1">
              <a:buFont typeface="Wingdings" panose="05000000000000000000" pitchFamily="2" charset="2"/>
              <a:buNone/>
            </a:pPr>
            <a:r>
              <a:rPr lang="ar-SA" dirty="0" smtClean="0">
                <a:latin typeface="Arial"/>
                <a:cs typeface="Arial"/>
              </a:rPr>
              <a:t>من الضروري تذكر أن الأشخاص ذوي الإعاقات يتعرضون لخطر العنف و/أو الاعتداء الجنسي المنزلي بدرجة أكبر. وهذا يعود إلى بعض الأسباب التي نعرف أنها حقيقية والأساطير غير الحقيقية التي تديم العنف ضد الأشخاص ذوي الإعاقات. وتشمل بعض أسباب تعرض هؤلاء الأفراد للخطر بدرجة أكبر ما يلي: </a:t>
            </a:r>
          </a:p>
          <a:p>
            <a:pPr marL="171450" indent="-171450" algn="r" rtl="1">
              <a:buFont typeface="Wingdings" panose="05000000000000000000" pitchFamily="2" charset="2"/>
              <a:buChar char="×"/>
            </a:pPr>
            <a:r>
              <a:rPr lang="ar-SA" sz="1200" dirty="0">
                <a:latin typeface="Arial"/>
                <a:cs typeface="Arial"/>
              </a:rPr>
              <a:t>زيادة الاعتماد على الآخرين للرعاية</a:t>
            </a:r>
          </a:p>
          <a:p>
            <a:pPr marL="171450" indent="-171450" algn="r" rtl="1">
              <a:buFont typeface="Wingdings" panose="05000000000000000000" pitchFamily="2" charset="2"/>
              <a:buChar char="×"/>
            </a:pPr>
            <a:r>
              <a:rPr lang="ar-SA" sz="1200" dirty="0">
                <a:latin typeface="Arial"/>
                <a:cs typeface="Arial"/>
              </a:rPr>
              <a:t>زيادة قابلية التعرض للخطر بسبب حالة الإعاقة</a:t>
            </a:r>
          </a:p>
          <a:p>
            <a:pPr marL="171450" indent="-171450" algn="r" rtl="1">
              <a:buFont typeface="Wingdings" panose="05000000000000000000" pitchFamily="2" charset="2"/>
              <a:buChar char="×"/>
            </a:pPr>
            <a:r>
              <a:rPr lang="ar-SA" sz="1200" dirty="0">
                <a:latin typeface="Arial"/>
                <a:cs typeface="Arial"/>
              </a:rPr>
              <a:t>زيادة العزلة </a:t>
            </a:r>
          </a:p>
          <a:p>
            <a:pPr marL="171450" indent="-171450" algn="r" rtl="1">
              <a:buFont typeface="Wingdings" panose="05000000000000000000" pitchFamily="2" charset="2"/>
              <a:buChar char="×"/>
            </a:pPr>
            <a:r>
              <a:rPr lang="ar-SA" sz="1200" dirty="0">
                <a:latin typeface="Arial"/>
                <a:cs typeface="Arial"/>
              </a:rPr>
              <a:t>زيادة صعوبة الوصول إلى خدمات الدعم المناسبة </a:t>
            </a:r>
          </a:p>
          <a:p>
            <a:pPr marL="0" indent="0" algn="r" rtl="1">
              <a:buFont typeface="Wingdings" panose="05000000000000000000" pitchFamily="2" charset="2"/>
              <a:buNone/>
            </a:pPr>
            <a:r>
              <a:rPr lang="ar-SA" sz="1200" dirty="0">
                <a:latin typeface="Arial"/>
                <a:cs typeface="Arial"/>
              </a:rPr>
              <a:t>وتشمل بعض الأساطير التي ترتبط بارتكاب الاعتداء ما يلي: </a:t>
            </a:r>
          </a:p>
          <a:p>
            <a:pPr marL="342900" indent="-342900" algn="r" rtl="1">
              <a:buFont typeface="Wingdings" panose="05000000000000000000" pitchFamily="2" charset="2"/>
              <a:buChar char="×"/>
            </a:pPr>
            <a:r>
              <a:rPr lang="ar-SA" sz="1200" dirty="0">
                <a:latin typeface="Arial"/>
                <a:cs typeface="Arial"/>
              </a:rPr>
              <a:t>يكون الأشخاص ذوو الإعاقات غير مستقرين عاطفياً بدرجة أكبر </a:t>
            </a:r>
            <a:endParaRPr lang="ar-SA" sz="1200" dirty="0"/>
          </a:p>
          <a:p>
            <a:pPr marL="342900" indent="-342900" algn="r" rtl="1">
              <a:buFont typeface="Wingdings" panose="05000000000000000000" pitchFamily="2" charset="2"/>
              <a:buChar char="×"/>
            </a:pPr>
            <a:r>
              <a:rPr lang="ar-SA" sz="1200" dirty="0">
                <a:latin typeface="Arial"/>
                <a:cs typeface="Arial"/>
              </a:rPr>
              <a:t>يكون الأشخاص ذوو الإعاقات عديمي الرغبة الجنسية أو لا يمكنهم إجراء علاقات حميمة</a:t>
            </a:r>
          </a:p>
          <a:p>
            <a:pPr marL="342900" indent="-342900" algn="r" rtl="1">
              <a:buFont typeface="Wingdings" panose="05000000000000000000" pitchFamily="2" charset="2"/>
              <a:buChar char="×"/>
            </a:pPr>
            <a:r>
              <a:rPr lang="ar-SA" sz="1200" dirty="0">
                <a:latin typeface="Arial"/>
                <a:cs typeface="Arial"/>
              </a:rPr>
              <a:t>يكون الاعتداء مبرراً بسبب الإحباط</a:t>
            </a:r>
          </a:p>
          <a:p>
            <a:pPr marL="342900" indent="-342900" algn="r" rtl="1">
              <a:buFont typeface="Wingdings" panose="05000000000000000000" pitchFamily="2" charset="2"/>
              <a:buChar char="×"/>
            </a:pPr>
            <a:r>
              <a:rPr lang="ar-SA" sz="1200" dirty="0">
                <a:latin typeface="Arial"/>
                <a:cs typeface="Arial"/>
              </a:rPr>
              <a:t>الأشخاص ذوو الإعاقات الذهنية لا يتمتعون بالمصداقية </a:t>
            </a:r>
          </a:p>
          <a:p>
            <a:pPr marL="0" indent="0" rtl="1">
              <a:buFont typeface="Wingdings" panose="05000000000000000000" pitchFamily="2" charset="2"/>
              <a:buNone/>
            </a:pPr>
            <a:endParaRPr lang="ar-SA" sz="1200" dirty="0"/>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5</a:t>
            </a:fld>
            <a:endParaRPr lang="ar-SA"/>
          </a:p>
        </p:txBody>
      </p:sp>
    </p:spTree>
    <p:extLst>
      <p:ext uri="{BB962C8B-B14F-4D97-AF65-F5344CB8AC3E}">
        <p14:creationId xmlns:p14="http://schemas.microsoft.com/office/powerpoint/2010/main" val="3454188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لا بد أن يكون هذا المخطط مألوفاً بالنسبة لك؛ إنه يمثل عجلة السلطة والسيطرة ولكن تم تكييفها وتخصيصها للناجين/الناجيات من ذوي الإعاقات. ويتضمن المخطط معلومات محددة عن امتيازات مقدم الرعاية، وحجب الدعم اللازم أو إساءة استخدامه، فضلاً عن المعلومات الخاصة بالأفراد بشأن الإكراه والتهديدات؛ والترهيب؛ وسوء المعاملة العاطفية؛ والعزل؛ والتحقير والتبرير واللوم؛ والإساءة الاقتصادية. </a:t>
            </a:r>
          </a:p>
          <a:p>
            <a:pPr rtl="1"/>
            <a:endParaRPr lang="ar-SA" baseline="0" dirty="0"/>
          </a:p>
          <a:p>
            <a:pPr algn="r" rtl="1"/>
            <a:r>
              <a:rPr lang="ar-SA" b="1" baseline="0" dirty="0">
                <a:latin typeface="Arial"/>
                <a:cs typeface="Arial"/>
              </a:rPr>
              <a:t>**قم بتوزيع النشرة 17ج.1 عجلة السلطة والسيطرة الخاصة بالإعاقة  امنح المشاركين بضع دقائق للاطلاع عليها.  اطلب منهم التفكير في ما يلاحظونه حول ديناميكيات السلطة والسيطرة التي تم إلقاء الضوء عليها في هذه الصورة**</a:t>
            </a:r>
          </a:p>
          <a:p>
            <a:pPr rtl="1"/>
            <a:endParaRPr lang="ar-SA" dirty="0"/>
          </a:p>
          <a:p>
            <a:pPr algn="r" rtl="1"/>
            <a:r>
              <a:rPr lang="ar-SA" smtClean="0">
                <a:latin typeface="Arial"/>
                <a:cs typeface="Arial"/>
              </a:rPr>
              <a:t>المصدر: المركز الوطني لمكافحة العنف المنزلي والجنسي.  http://www.ncdsv.org/images/DisabledCaregiverPCwheel.pdf</a:t>
            </a:r>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6</a:t>
            </a:fld>
            <a:endParaRPr lang="ar-SA"/>
          </a:p>
        </p:txBody>
      </p:sp>
    </p:spTree>
    <p:extLst>
      <p:ext uri="{BB962C8B-B14F-4D97-AF65-F5344CB8AC3E}">
        <p14:creationId xmlns:p14="http://schemas.microsoft.com/office/powerpoint/2010/main" val="34113528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تحدثنا قليلاً في بداية هذا العرض التقديمي عن بعض الأسباب التي تجعل الأفراد ذوي الإعاقة أكثر عرضة للاعتداء في كثير من الأحيان، ولكننا بصدد تناول تلك الأسباب بشكل أعمق  هنا</a:t>
            </a:r>
            <a:endParaRPr lang="ar-SA" b="1" dirty="0"/>
          </a:p>
          <a:p>
            <a:pPr rtl="1"/>
            <a:endParaRPr lang="ar-SA" b="1" dirty="0"/>
          </a:p>
          <a:p>
            <a:pPr algn="r" rtl="1"/>
            <a:r>
              <a:rPr lang="ar-SA" b="1" dirty="0">
                <a:latin typeface="Arial"/>
                <a:cs typeface="Arial"/>
              </a:rPr>
              <a:t>**قبل عرض هذه الشريحة.  اطلب من المشاركين الالتفات إلى المجاورين لهم واستغراق بضع دقائق في مناقشة بعض عوامل خطر التعرض للعنف المبني على النوع الاجتماعي التي يعتقدون أنها تهدد الأشخاص ذوي الإعاقات.  اطلب المشاركة من بعض الأشخاص.  ** </a:t>
            </a:r>
            <a:endParaRPr lang="ar-SA" b="1" dirty="0"/>
          </a:p>
          <a:p>
            <a:pPr algn="r" rtl="1"/>
            <a:r>
              <a:rPr lang="ar-SA" b="1" dirty="0">
                <a:latin typeface="Arial"/>
                <a:cs typeface="Arial"/>
              </a:rPr>
              <a:t>*قدم أو اطلب أمثلة على كل عامل خطر أثناء استعراضها*</a:t>
            </a:r>
            <a:endParaRPr lang="ar-SA" dirty="0"/>
          </a:p>
          <a:p>
            <a:pPr rtl="1"/>
            <a:endParaRPr lang="ar-SA" dirty="0"/>
          </a:p>
          <a:p>
            <a:pPr algn="r" rtl="1"/>
            <a:r>
              <a:rPr lang="ar-SA" sz="1200" b="1" kern="1200" baseline="0" dirty="0">
                <a:solidFill>
                  <a:schemeClr val="tx1"/>
                </a:solidFill>
                <a:latin typeface="Arial"/>
                <a:cs typeface="Arial"/>
              </a:rPr>
              <a:t>التصورات حول قدرة الأشخاص ذوي الإعاقات.</a:t>
            </a:r>
            <a:r>
              <a:rPr lang="ar-SA" sz="1200" kern="1200" baseline="0" dirty="0">
                <a:solidFill>
                  <a:schemeClr val="tx1"/>
                </a:solidFill>
                <a:latin typeface="Arial"/>
                <a:cs typeface="Arial"/>
              </a:rPr>
              <a:t> قد يتصور المعتدين أن الأشخاص ذوي</a:t>
            </a:r>
          </a:p>
          <a:p>
            <a:pPr algn="r" rtl="1"/>
            <a:r>
              <a:rPr lang="ar-SA" sz="1200" kern="1200" baseline="0" dirty="0">
                <a:solidFill>
                  <a:schemeClr val="tx1"/>
                </a:solidFill>
                <a:latin typeface="Arial"/>
                <a:cs typeface="Arial"/>
              </a:rPr>
              <a:t>الإعاقات لن يكونوا قادرين على الدفاع عن أنفسهم جسدياً أو التواصل بفعالية والإبلاغ عن حوادث</a:t>
            </a:r>
          </a:p>
          <a:p>
            <a:pPr algn="r" rtl="1"/>
            <a:r>
              <a:rPr lang="ar-SA" sz="1200" kern="1200" baseline="0" dirty="0">
                <a:solidFill>
                  <a:schemeClr val="tx1"/>
                </a:solidFill>
                <a:latin typeface="Arial"/>
                <a:cs typeface="Arial"/>
              </a:rPr>
              <a:t>العنف، مما يجعلهم هدفاً أكبر للعنف. وربما لا يستمع الناس للأشخاص ذوي الإعاقات أو</a:t>
            </a:r>
          </a:p>
          <a:p>
            <a:pPr algn="r" rtl="1"/>
            <a:r>
              <a:rPr lang="ar-SA" sz="1200" kern="1200" baseline="0" dirty="0">
                <a:solidFill>
                  <a:schemeClr val="tx1"/>
                </a:solidFill>
                <a:latin typeface="Arial"/>
                <a:cs typeface="Arial"/>
              </a:rPr>
              <a:t>يصدقونهم عندما يفصحون عن التعرض للعنف، وخاصة إذا كان الناجي/الناجية يعاني/تهاني من إعاقة ذهنية أو نفسية اجتماعية.</a:t>
            </a:r>
          </a:p>
          <a:p>
            <a:pPr algn="r" rtl="1"/>
            <a:r>
              <a:rPr lang="ar-SA" sz="1200" kern="1200" baseline="0" dirty="0">
                <a:solidFill>
                  <a:schemeClr val="tx1"/>
                </a:solidFill>
                <a:latin typeface="Arial"/>
                <a:cs typeface="Arial"/>
              </a:rPr>
              <a:t>وعلاوة على ذلك، فغالباً ما يفترض أن الأشخاص ذوي الإعاقة الذهنية غير قادرين على تعلم نفس</a:t>
            </a:r>
          </a:p>
          <a:p>
            <a:pPr algn="r" rtl="1"/>
            <a:r>
              <a:rPr lang="ar-SA" sz="1200" kern="1200" baseline="0" dirty="0">
                <a:solidFill>
                  <a:schemeClr val="tx1"/>
                </a:solidFill>
                <a:latin typeface="Arial"/>
                <a:cs typeface="Arial"/>
              </a:rPr>
              <a:t>المفاهيم أو المشارکة في نفس الأنشطة التي یقوم بھا الآخرون، وبالتالي یتم استبعادھم من الفرص المتاحة لھم</a:t>
            </a:r>
          </a:p>
          <a:p>
            <a:pPr algn="r" rtl="1"/>
            <a:r>
              <a:rPr lang="ar-SA" sz="1200" kern="1200" baseline="0" dirty="0">
                <a:solidFill>
                  <a:schemeClr val="tx1"/>
                </a:solidFill>
                <a:latin typeface="Arial"/>
                <a:cs typeface="Arial"/>
              </a:rPr>
              <a:t>للحصول على معرفة حول العنف والجنس والعلاقات الصحية، واكتساب مهارات جديدة وتعزيز شبكات الأقران. وبالتالي،</a:t>
            </a:r>
          </a:p>
          <a:p>
            <a:pPr algn="r" rtl="1"/>
            <a:r>
              <a:rPr lang="ar-SA" sz="1200" kern="1200" baseline="0" dirty="0">
                <a:solidFill>
                  <a:schemeClr val="tx1"/>
                </a:solidFill>
                <a:latin typeface="Arial"/>
                <a:cs typeface="Arial"/>
              </a:rPr>
              <a:t>قد يكون من السهل التلاعب بهم وجعلهم هدفاً للاغتصاب والاعتداء والاستغلال، أو قد تكون لديهم صلاحية أقل</a:t>
            </a:r>
            <a:r>
              <a:t/>
            </a:r>
            <a:br/>
            <a:endParaRPr/>
          </a:p>
          <a:p>
            <a:pPr algn="r" rtl="1"/>
            <a:r>
              <a:rPr lang="ar-SA" sz="1200" kern="1200" baseline="0" dirty="0">
                <a:solidFill>
                  <a:schemeClr val="tx1"/>
                </a:solidFill>
                <a:latin typeface="Arial"/>
                <a:cs typeface="Arial"/>
              </a:rPr>
              <a:t>للتفاوض على السلطة في العلاقات الحميمة.</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العزلة الاجتماعية. </a:t>
            </a:r>
            <a:r>
              <a:rPr lang="ar-SA" sz="1200" kern="1200" baseline="0" dirty="0">
                <a:solidFill>
                  <a:schemeClr val="tx1"/>
                </a:solidFill>
                <a:latin typeface="Arial"/>
                <a:cs typeface="Arial"/>
              </a:rPr>
              <a:t>بناءً على مستوى الوصمة المرتبطة بالإعاقة في المجتمع، تقوم أسر</a:t>
            </a:r>
          </a:p>
          <a:p>
            <a:pPr algn="r" rtl="1"/>
            <a:r>
              <a:rPr lang="ar-SA" sz="1200" kern="1200" baseline="0" dirty="0">
                <a:solidFill>
                  <a:schemeClr val="tx1"/>
                </a:solidFill>
                <a:latin typeface="Arial"/>
                <a:cs typeface="Arial"/>
              </a:rPr>
              <a:t>الأشخاص ذوي الإعاقة بإخفاء هؤلاء الأشخاص أو عزلهم، مما يزيد من خطر تعرضهم</a:t>
            </a:r>
          </a:p>
          <a:p>
            <a:pPr algn="r" rtl="1"/>
            <a:r>
              <a:rPr lang="ar-SA" sz="1200" kern="1200" baseline="0" dirty="0">
                <a:solidFill>
                  <a:schemeClr val="tx1"/>
                </a:solidFill>
                <a:latin typeface="Arial"/>
                <a:cs typeface="Arial"/>
              </a:rPr>
              <a:t>للعنف، ولا سيما داخل المنزل، علاوة على الحد من خياراتهم في الإبلاغ أو طلب المساعدة الخارجية.</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فقدان آليات الدعم الأسري والمجتمعي. </a:t>
            </a:r>
            <a:r>
              <a:rPr lang="ar-SA" sz="1200" kern="1200" baseline="0" dirty="0">
                <a:solidFill>
                  <a:schemeClr val="tx1"/>
                </a:solidFill>
                <a:latin typeface="Arial"/>
                <a:cs typeface="Arial"/>
              </a:rPr>
              <a:t>أثناء النزوح، قد تتشتت الأسر والمجتمعات</a:t>
            </a:r>
          </a:p>
          <a:p>
            <a:pPr algn="r" rtl="1"/>
            <a:r>
              <a:rPr lang="ar-SA" sz="1200" kern="1200" baseline="0" dirty="0">
                <a:solidFill>
                  <a:schemeClr val="tx1"/>
                </a:solidFill>
                <a:latin typeface="Arial"/>
                <a:cs typeface="Arial"/>
              </a:rPr>
              <a:t>وتضعف هياكل الدعم المجتمعي التقليدية، مما يؤثر بشكل غير متناسب على</a:t>
            </a:r>
          </a:p>
          <a:p>
            <a:pPr algn="r" rtl="1"/>
            <a:r>
              <a:rPr lang="ar-SA" sz="1200" kern="1200" baseline="0" dirty="0">
                <a:solidFill>
                  <a:schemeClr val="tx1"/>
                </a:solidFill>
                <a:latin typeface="Arial"/>
                <a:cs typeface="Arial"/>
              </a:rPr>
              <a:t>الأشخاص ذوي الإعاقات وأسرهم. ويكتسب هذا الأمر أهمية خاصة في سياقات النزوح الجديد، حيث</a:t>
            </a:r>
          </a:p>
          <a:p>
            <a:pPr algn="r" rtl="1"/>
            <a:r>
              <a:rPr lang="ar-SA" sz="1200" kern="1200" baseline="0" dirty="0">
                <a:solidFill>
                  <a:schemeClr val="tx1"/>
                </a:solidFill>
                <a:latin typeface="Arial"/>
                <a:cs typeface="Arial"/>
              </a:rPr>
              <a:t>لا يكون الأفراد والأسر قد قاموا ببناء علاقات وثيقة مع الآخرين في المجتمع أو</a:t>
            </a:r>
          </a:p>
          <a:p>
            <a:pPr algn="r" rtl="1"/>
            <a:r>
              <a:rPr lang="ar-SA" sz="1200" kern="1200" baseline="0" dirty="0">
                <a:solidFill>
                  <a:schemeClr val="tx1"/>
                </a:solidFill>
                <a:latin typeface="Arial"/>
                <a:cs typeface="Arial"/>
              </a:rPr>
              <a:t>أعادوا إنشاء نظم الدعم الخاصة بهم بعد. كما يمكن أن يعتمد الأشخاص ذوو الإعاقة على مساعدة من أفراد الأسرة أو</a:t>
            </a:r>
          </a:p>
          <a:p>
            <a:pPr algn="r" rtl="1"/>
            <a:r>
              <a:rPr lang="ar-SA" sz="1200" kern="1200" baseline="0" dirty="0">
                <a:solidFill>
                  <a:schemeClr val="tx1"/>
                </a:solidFill>
                <a:latin typeface="Arial"/>
                <a:cs typeface="Arial"/>
              </a:rPr>
              <a:t>المجتمع المألوفين لهم بدرجة أقل، وهو الأمر الذي يزيد في كثير من الأحيان من خطر تعرضهم للعنف. وقد لا يكون لديهم أيضاً إلا عدد قليل من الأشخاص الذين</a:t>
            </a:r>
          </a:p>
          <a:p>
            <a:pPr algn="r" rtl="1"/>
            <a:r>
              <a:rPr lang="ar-SA" sz="1200" kern="1200" baseline="0" dirty="0">
                <a:solidFill>
                  <a:schemeClr val="tx1"/>
                </a:solidFill>
                <a:latin typeface="Arial"/>
                <a:cs typeface="Arial"/>
              </a:rPr>
              <a:t>يثقون بهم ويمكنهم اللجوء إليهم لطلب الدعم إذا تعرضوا للعنف.</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تضخم مشكلات السلطة والسيطرة. </a:t>
            </a:r>
            <a:r>
              <a:rPr lang="ar-SA" sz="1200" kern="1200" baseline="0" dirty="0">
                <a:solidFill>
                  <a:schemeClr val="tx1"/>
                </a:solidFill>
                <a:latin typeface="Arial"/>
                <a:cs typeface="Arial"/>
              </a:rPr>
              <a:t>يمكن أن تكون مشكلات السلطة والسيطرة أكثر تعقيداً في العلاقات</a:t>
            </a:r>
          </a:p>
          <a:p>
            <a:pPr algn="r" rtl="1"/>
            <a:r>
              <a:rPr lang="ar-SA" sz="1200" kern="1200" baseline="0" dirty="0">
                <a:solidFill>
                  <a:schemeClr val="tx1"/>
                </a:solidFill>
                <a:latin typeface="Arial"/>
                <a:cs typeface="Arial"/>
              </a:rPr>
              <a:t>التي تنطوي على شخص من ذوي الإعاقة، وخصوصاً إذا كان مقدم الرعاية هو الشريك أيضاً. وبالإضافة إلى</a:t>
            </a:r>
          </a:p>
          <a:p>
            <a:pPr algn="r" rtl="1"/>
            <a:r>
              <a:rPr lang="ar-SA" sz="1200" kern="1200" baseline="0" dirty="0">
                <a:solidFill>
                  <a:schemeClr val="tx1"/>
                </a:solidFill>
                <a:latin typeface="Arial"/>
                <a:cs typeface="Arial"/>
              </a:rPr>
              <a:t>ديناميكيات عنف الشريك التي تمت مناقشتها في الوحدة 15أ، فإن ديناميكيات وتكتيكات السلطة</a:t>
            </a:r>
          </a:p>
          <a:p>
            <a:pPr algn="r" rtl="1"/>
            <a:r>
              <a:rPr lang="ar-SA" sz="1200" kern="1200" baseline="0" dirty="0">
                <a:solidFill>
                  <a:schemeClr val="tx1"/>
                </a:solidFill>
                <a:latin typeface="Arial"/>
                <a:cs typeface="Arial"/>
              </a:rPr>
              <a:t>والسيطرة التي يمكن استخدامها ضد الأشخاص ذوي الإعاقات (على الرغم من عدم اقتصارها على الشريك) هي:</a:t>
            </a:r>
          </a:p>
          <a:p>
            <a:pPr rtl="1"/>
            <a:endParaRPr lang="ar-SA" sz="1200" kern="1200" baseline="0" dirty="0">
              <a:solidFill>
                <a:schemeClr val="tx1"/>
              </a:solidFill>
              <a:latin typeface="Arial"/>
              <a:ea typeface="Arial"/>
              <a:cs typeface="Arial"/>
            </a:endParaRPr>
          </a:p>
          <a:p>
            <a:pPr algn="r" rtl="1">
              <a:buFont typeface="Arial" pitchFamily="34" charset="0"/>
              <a:buChar char="•"/>
            </a:pPr>
            <a:r>
              <a:rPr lang="ar-SA" sz="1200" kern="1200" baseline="0" dirty="0">
                <a:solidFill>
                  <a:schemeClr val="tx1"/>
                </a:solidFill>
                <a:latin typeface="Arial"/>
                <a:cs typeface="Arial"/>
              </a:rPr>
              <a:t>  قد يهدد المعتدون بعدم رعاية الشخص أو حجب الرعاية والدعم الأساسي عنهم (الغذاء،</a:t>
            </a:r>
          </a:p>
          <a:p>
            <a:pPr algn="r" rtl="1"/>
            <a:r>
              <a:rPr lang="ar-SA" sz="1200" kern="1200" baseline="0" dirty="0">
                <a:solidFill>
                  <a:schemeClr val="tx1"/>
                </a:solidFill>
                <a:latin typeface="Arial"/>
                <a:cs typeface="Arial"/>
              </a:rPr>
              <a:t>المال، النظافة) أو ترك الشخص دون مراقبة.</a:t>
            </a:r>
          </a:p>
          <a:p>
            <a:pPr algn="r" rtl="1">
              <a:buFont typeface="Arial" pitchFamily="34" charset="0"/>
              <a:buChar char="•"/>
            </a:pPr>
            <a:r>
              <a:rPr lang="ar-SA" sz="1200" kern="1200" baseline="0" dirty="0">
                <a:solidFill>
                  <a:schemeClr val="tx1"/>
                </a:solidFill>
                <a:latin typeface="Arial"/>
                <a:cs typeface="Arial"/>
              </a:rPr>
              <a:t> قد يهدد المعتدون بحجب دعم معين يساعد الشخص على أداء مهامه أو إساءة استخدام هذا الدعم أو تأخيره أو يقومون بأي مما سبق بالفعل (على سبيل المثال،</a:t>
            </a:r>
          </a:p>
          <a:p>
            <a:pPr algn="r" rtl="1"/>
            <a:r>
              <a:rPr lang="ar-SA" sz="1200" kern="1200" baseline="0" dirty="0">
                <a:solidFill>
                  <a:schemeClr val="tx1"/>
                </a:solidFill>
                <a:latin typeface="Arial"/>
                <a:cs typeface="Arial"/>
              </a:rPr>
              <a:t>الدواء، والمستلزمات).</a:t>
            </a:r>
          </a:p>
          <a:p>
            <a:pPr algn="r" rtl="1">
              <a:buFont typeface="Arial" pitchFamily="34" charset="0"/>
              <a:buChar char="•"/>
            </a:pPr>
            <a:r>
              <a:rPr lang="ar-SA" sz="1200" kern="1200" baseline="0" dirty="0">
                <a:solidFill>
                  <a:schemeClr val="tx1"/>
                </a:solidFill>
                <a:latin typeface="Arial"/>
                <a:cs typeface="Arial"/>
              </a:rPr>
              <a:t> يمكن أن يستخدم المعتدون أموال الشخص لأنفسهم و/أو يتخذوا قرارات مالية خاصة بهم دون</a:t>
            </a:r>
          </a:p>
          <a:p>
            <a:pPr algn="r" rtl="1"/>
            <a:r>
              <a:rPr lang="ar-SA" sz="1200" kern="1200" baseline="0" dirty="0">
                <a:solidFill>
                  <a:schemeClr val="tx1"/>
                </a:solidFill>
                <a:latin typeface="Arial"/>
                <a:cs typeface="Arial"/>
              </a:rPr>
              <a:t>موافقتهم.</a:t>
            </a:r>
          </a:p>
          <a:p>
            <a:pPr algn="r" rtl="1">
              <a:buFont typeface="Arial" pitchFamily="34" charset="0"/>
              <a:buChar char="•"/>
            </a:pPr>
            <a:r>
              <a:rPr lang="ar-SA" sz="1200" kern="1200" baseline="0" dirty="0">
                <a:solidFill>
                  <a:schemeClr val="tx1"/>
                </a:solidFill>
                <a:latin typeface="Arial"/>
                <a:cs typeface="Arial"/>
              </a:rPr>
              <a:t> يمكن أن يقوم المعتدون بعزل الشخص عن الشبكات الاجتماعية.</a:t>
            </a:r>
          </a:p>
          <a:p>
            <a:pPr algn="r" rtl="1">
              <a:buFont typeface="Arial" pitchFamily="34" charset="0"/>
              <a:buChar char="•"/>
            </a:pPr>
            <a:r>
              <a:rPr lang="ar-SA" sz="1200" kern="1200" baseline="0" dirty="0">
                <a:solidFill>
                  <a:schemeClr val="tx1"/>
                </a:solidFill>
                <a:latin typeface="Arial"/>
                <a:cs typeface="Arial"/>
              </a:rPr>
              <a:t> قد يسخر المعتدون من الأشخاص ويحرجونهم بسبب إعاقتهم.</a:t>
            </a:r>
          </a:p>
          <a:p>
            <a:pPr algn="r" rtl="1">
              <a:buFont typeface="Arial" pitchFamily="34" charset="0"/>
              <a:buChar char="•"/>
            </a:pPr>
            <a:r>
              <a:rPr lang="ar-SA" sz="1200" kern="1200" baseline="0" dirty="0">
                <a:solidFill>
                  <a:schemeClr val="tx1"/>
                </a:solidFill>
                <a:latin typeface="Arial"/>
                <a:cs typeface="Arial"/>
              </a:rPr>
              <a:t> يمكن أن يلوم المعتدون الأشخاص ذوي الإعاقة بسبب إجهادهم (على سبيل المثال، نتيجة الاضطرار إلى تقديم الرعاية</a:t>
            </a:r>
          </a:p>
          <a:p>
            <a:pPr algn="r" rtl="1"/>
            <a:r>
              <a:rPr lang="ar-SA" sz="1200" kern="1200" baseline="0" dirty="0">
                <a:solidFill>
                  <a:schemeClr val="tx1"/>
                </a:solidFill>
                <a:latin typeface="Arial"/>
                <a:cs typeface="Arial"/>
              </a:rPr>
              <a:t>لهم).</a:t>
            </a:r>
          </a:p>
          <a:p>
            <a:pPr rtl="1"/>
            <a:endParaRPr lang="ar-SA" sz="1200" b="1"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ما عوامل الخطر الأخرى التي تراها في مجتمعك؟</a:t>
            </a:r>
            <a:endParaRPr lang="ar-SA" b="1"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7</a:t>
            </a:fld>
            <a:endParaRPr lang="ar-SA"/>
          </a:p>
        </p:txBody>
      </p:sp>
    </p:spTree>
    <p:extLst>
      <p:ext uri="{BB962C8B-B14F-4D97-AF65-F5344CB8AC3E}">
        <p14:creationId xmlns:p14="http://schemas.microsoft.com/office/powerpoint/2010/main" val="3750409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200" dirty="0">
                <a:latin typeface="Arial"/>
                <a:cs typeface="Arial"/>
              </a:rPr>
              <a:t>ناقش في مجموعات صغيرة بعض العوائق التي قد تواجه الناجين/الناجيات من ذوي الإعاقة وتحول دون وصولهم/وصولهن إلى الخدمات.  إلى أي مدى يصل برنامجك / منظمتك حالياً إلى الأشخاص ذوي الإعاقة؟ ما العناصر الإيجابية لاستجابة برنامجك للأشخاص ذوي الإعاقة؟ ما الطرق التي يمكن تحسين برنامجك بها؟</a:t>
            </a:r>
          </a:p>
          <a:p>
            <a:pPr marL="0" marR="0" indent="0" algn="l" defTabSz="914400" rtl="1" eaLnBrk="1" fontAlgn="auto" latinLnBrk="0" hangingPunct="1">
              <a:lnSpc>
                <a:spcPct val="100000"/>
              </a:lnSpc>
              <a:spcBef>
                <a:spcPts val="0"/>
              </a:spcBef>
              <a:spcAft>
                <a:spcPts val="0"/>
              </a:spcAft>
              <a:buClrTx/>
              <a:buSzTx/>
              <a:buFontTx/>
              <a:buNone/>
              <a:tabLst/>
              <a:defRPr/>
            </a:pPr>
            <a:endParaRPr lang="ar-SA" sz="1200" dirty="0"/>
          </a:p>
          <a:p>
            <a:pPr marL="0" marR="0" indent="0" algn="r" defTabSz="914400" rtl="1" eaLnBrk="1" fontAlgn="auto" latinLnBrk="0" hangingPunct="1">
              <a:lnSpc>
                <a:spcPct val="100000"/>
              </a:lnSpc>
              <a:spcBef>
                <a:spcPts val="0"/>
              </a:spcBef>
              <a:spcAft>
                <a:spcPts val="0"/>
              </a:spcAft>
              <a:buClrTx/>
              <a:buSzTx/>
              <a:buFontTx/>
              <a:buNone/>
              <a:tabLst/>
              <a:defRPr/>
            </a:pPr>
            <a:r>
              <a:rPr lang="ar-SA" sz="1200" b="1" dirty="0">
                <a:latin typeface="Arial"/>
                <a:cs typeface="Arial"/>
              </a:rPr>
              <a:t>**بعد مناقشات المجموعات الصغيرة أعِد المجموعة مرة أخرى معاً ووجه أسئلة إلى الجميع لطلب المعلومات الرئيسية من المجموعات**</a:t>
            </a:r>
            <a:endParaRPr lang="ar-SA" sz="1200" b="1" dirty="0"/>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8</a:t>
            </a:fld>
            <a:endParaRPr lang="ar-SA"/>
          </a:p>
        </p:txBody>
      </p:sp>
    </p:spTree>
    <p:extLst>
      <p:ext uri="{BB962C8B-B14F-4D97-AF65-F5344CB8AC3E}">
        <p14:creationId xmlns:p14="http://schemas.microsoft.com/office/powerpoint/2010/main" val="23087385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gn="r" rtl="1"/>
            <a:r>
              <a:rPr lang="ar-SA" sz="1200" kern="1200" baseline="0" dirty="0">
                <a:solidFill>
                  <a:schemeClr val="tx1"/>
                </a:solidFill>
                <a:latin typeface="Arial"/>
                <a:cs typeface="Arial"/>
              </a:rPr>
              <a:t>يرجح أن يواجه الناجون/الناجيات من ذوي الإعاقة العديد من العوائق التي تحول دون حصولهم/حصولهن على الرعاية والدعم. ويتم توضيح بعض</a:t>
            </a:r>
          </a:p>
          <a:p>
            <a:pPr algn="r" rtl="1"/>
            <a:r>
              <a:rPr lang="ar-SA" sz="1200" kern="1200" baseline="0" dirty="0">
                <a:solidFill>
                  <a:schemeClr val="tx1"/>
                </a:solidFill>
                <a:latin typeface="Arial"/>
                <a:cs typeface="Arial"/>
              </a:rPr>
              <a:t>هذه العوائق فيما يلي:</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الوصمة والتمييز</a:t>
            </a:r>
            <a:r>
              <a:rPr lang="ar-SA" sz="1200" kern="1200" baseline="0" dirty="0">
                <a:solidFill>
                  <a:schemeClr val="tx1"/>
                </a:solidFill>
                <a:latin typeface="Arial"/>
                <a:cs typeface="Arial"/>
              </a:rPr>
              <a:t>: تميز الأعراف الاجتماعية ضد الأشخاص ذوي الإعاقات وتوصمهم. وقد يتم نبذهم أو إهمالهم في مجتمعاتهم مما يؤدي إلى خوفهم من طلب الدعم من أفراد الأسرة والمجتمع. وقد يستبعد مقدمو الخدمات أيضاً الأشخاص ذوي الإعاقة بناءً على معتقدات بأن خدمات الوقاية من العنف المبني على النوع الاجتماعي والاستجابة له ليست ذات صلة بالأشخاص ذوي الإعاقة أو ليست مناسبة لهم، أو خوفاً من الانخراط مع الأشخاص ذوي الإعاقة. فعلى سبيل المثال، هناك أسطورة شائعة وهي أن الأشخاص ذوي الإعاقة عديمو الرغبة الجنسية، وبالتالي يمكن ألا يحصلوا على تثقيف كافٍ حول الحياة الجنسية، والعلاقات الصحية والسلامة الشخصية.</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عوائق التواصل</a:t>
            </a:r>
            <a:r>
              <a:rPr lang="ar-SA" sz="1200" kern="1200" baseline="0" dirty="0">
                <a:solidFill>
                  <a:schemeClr val="tx1"/>
                </a:solidFill>
                <a:latin typeface="Arial"/>
                <a:cs typeface="Arial"/>
              </a:rPr>
              <a:t>. قد لا يتم تقديم معلومات حول العنف المبني على النوع الاجتماعي وخدمات الاستجابة بتنسيقات يمكن للأشخاص ذوي الإعاقات الوصول إليها، بما في ذلك ذوي الإعاقات البصرية والسمعية والذهنية / النفسية الاجتماعية. ونتيجة لذلك، فقد لا يدرك الأشخاص ذوو الإعاقات، وخصوصاً ذوو الإعاقات الذهنية، الاعتداء عند حدوثه أو قد لا يعرفون أين يمكنهم الحصول على الدعم. ويزداد تفاقم هذه العوائق إذا عزل الفرد عن المجتمع، مما يجعله غير قادر على الوصول إلى شبكات المعلومات غير الرسمية.</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وعلاوة على ذلك، قد لا يكون المساعدون ومقدمو الخدمات مدربين على أشكال التواصل المتاحة</a:t>
            </a:r>
            <a:r>
              <a:rPr lang="ar-SA" sz="1200" kern="1200" baseline="0" dirty="0">
                <a:solidFill>
                  <a:schemeClr val="tx1"/>
                </a:solidFill>
                <a:latin typeface="Arial"/>
                <a:cs typeface="Arial"/>
              </a:rPr>
              <a:t>،</a:t>
            </a:r>
          </a:p>
          <a:p>
            <a:pPr algn="r" rtl="1"/>
            <a:r>
              <a:rPr lang="ar-SA" sz="1200" kern="1200" baseline="0" dirty="0">
                <a:solidFill>
                  <a:schemeClr val="tx1"/>
                </a:solidFill>
                <a:latin typeface="Arial"/>
                <a:cs typeface="Arial"/>
              </a:rPr>
              <a:t>مما يحول دون تواصلهم بوضوح واحترام مع الأشخاص الذين لديهم أنواع مختلفة من</a:t>
            </a:r>
          </a:p>
          <a:p>
            <a:pPr algn="r" rtl="1"/>
            <a:r>
              <a:rPr lang="ar-SA" sz="1200" kern="1200" baseline="0" dirty="0">
                <a:solidFill>
                  <a:schemeClr val="tx1"/>
                </a:solidFill>
                <a:latin typeface="Arial"/>
                <a:cs typeface="Arial"/>
              </a:rPr>
              <a:t>الإعاقات أو تفضيلات التواصل. ويعيق هذا الأمر تنفيذ نهج يركز على الناجين/الناجيات، كما يقلل من جودة الرعاية المقدمة للناجين/الناجيات، ويعيق الأفراد عن مواصلة دعم إدارة  الحالة.</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العلاقة مع مقدمي الرعاية</a:t>
            </a:r>
            <a:r>
              <a:rPr lang="ar-SA" sz="1200" kern="1200" baseline="0" dirty="0">
                <a:solidFill>
                  <a:schemeClr val="tx1"/>
                </a:solidFill>
                <a:latin typeface="Arial"/>
                <a:cs typeface="Arial"/>
              </a:rPr>
              <a:t>. قد يعتمد الأشخاص ذوو الإعاقة على أفراد آخرين من الأسرة أو المجتمع للحصول على الخدمات والمساعدة، مما يجعل من الصعب عليهم أن يحصلوا على الخدمات بطريقة سرية. وإذا كان مقدم الرعاية هو المعتدي، فسيكون من الصعب للغاية على الناجي/الناجية الحصول على المساعدة لأنه يعتمد:لأنها تعتمد على مقدم الرعاية من أجل الاتصالات والنقل والاحتياجات اليومية.</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الخوف من عدم التصديق</a:t>
            </a:r>
            <a:r>
              <a:rPr lang="ar-SA" sz="1200" kern="1200" baseline="0" dirty="0">
                <a:solidFill>
                  <a:schemeClr val="tx1"/>
                </a:solidFill>
                <a:latin typeface="Arial"/>
                <a:cs typeface="Arial"/>
              </a:rPr>
              <a:t>. كما هو الحال مع جميع الناجين/الناجيات من العنف المبني على النوع الاجتماعي، هناك عائق شائع أمام الرعاية وهو خوف الناجي/الناجية من عدم تصديقه/تصديقها. ويزداد هذا الأمر بشكل أكبر بالنسبة للناجين/الناجيات من ذوي الإعاقة، ولا سيما ذوي الإعاقات الذهنية، الذين قد تكون قدرتهم على الاستيعاب واتخاذ القرارات موضع شك. وقد يخشى هؤلاء الناجون/الناجيات من أنهم إذا أخبروا/أخبرن شخصاً ما، فلن يتم تصديقهم/تصديقهن وربما يعرضون أنفسهم/يعرضن أنفسهن لمزيد من خطر الإيذاء.</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العوائق المادية. </a:t>
            </a:r>
            <a:r>
              <a:rPr lang="ar-SA" sz="1200" kern="1200" baseline="0" dirty="0">
                <a:solidFill>
                  <a:schemeClr val="tx1"/>
                </a:solidFill>
                <a:latin typeface="Arial"/>
                <a:cs typeface="Arial"/>
              </a:rPr>
              <a:t>قد يتعذر الوصول المادي إلى خدمات الوقاية من العنف المبني على النوع الاجتماعي والاستجابة له بسبب بُعد المسافات، أو عدم توفر وسائل النقل الميسرة، أو التكاليف المرتبطة بالوصول إلى هذه المرافق. وعلاوة على ذلك، قد لا يمكن الوصول إلى العيادات الصحية والمراكز النسائية لمستخدمي الكراسي المتحركة أو الذين يواجهون تحديات أخرى في التنقل، وهو الأمر الذي قد يوصل أيضاً رسالة مفادها أن الخدمات لا ترحب بالأشخاص ذوي الإعاقة.</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التحديات المرتبطة بالسرية. </a:t>
            </a:r>
            <a:r>
              <a:rPr lang="ar-SA" sz="1200" kern="1200" baseline="0" dirty="0">
                <a:solidFill>
                  <a:schemeClr val="tx1"/>
                </a:solidFill>
                <a:latin typeface="Arial"/>
                <a:cs typeface="Arial"/>
              </a:rPr>
              <a:t>أفاد الأشخاص ذوو الإعاقة في حالات اللجوء أن السرية نادراً ما يتم الحفاظ عليها عندما يكون الناجون/الناجيات من ذوي الإعاقة حيث يأتي الآخرون لمساعدتهم/لمساعدتهن في وقت الحادث، وغالباً ما ستنتشر الأخبار بسرعة في جميع أنحاء المجتمع. وقد يحتاج الناجون/الناجيات إلى الإفصاح للآخرين من أجل الوصول إلى الخدمات، وقد يحتاج موظفو مواجهة العنف المبني على النوع الاجتماعي إلى إشراك مجموعة واسعة من الجهات الفاعلة في عمليات إدارة الحالة. ويمكن أن يؤدي عدم السرية هذا والخوف من مزيد من الوصمة إلى تراجع الناجين/الناجيات عن الإفصاح وخلق عوائق إضافية تحول دون الوصول إلى الخدمات والمساعدة.</a:t>
            </a:r>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9</a:t>
            </a:fld>
            <a:endParaRPr lang="ar-SA"/>
          </a:p>
        </p:txBody>
      </p:sp>
    </p:spTree>
    <p:extLst>
      <p:ext uri="{BB962C8B-B14F-4D97-AF65-F5344CB8AC3E}">
        <p14:creationId xmlns:p14="http://schemas.microsoft.com/office/powerpoint/2010/main" val="33255266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سنتحدث أولاً عن مهارات تواصل وإستراتيجيات محددة يفضل استخدامها عند العمل مع الناجين/الناجيات ذوي الإعاقة؛ بعد ذلك سوف نتحدث عن الموافقة المطلعة، والعمل مع مقدمي الرعاية، وتخطيط السلامة. </a:t>
            </a:r>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10</a:t>
            </a:fld>
            <a:endParaRPr lang="ar-SA"/>
          </a:p>
        </p:txBody>
      </p:sp>
    </p:spTree>
    <p:extLst>
      <p:ext uri="{BB962C8B-B14F-4D97-AF65-F5344CB8AC3E}">
        <p14:creationId xmlns:p14="http://schemas.microsoft.com/office/powerpoint/2010/main" val="16487683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حالة العنف المبني على النوع الاجتماعي  بين الوكالات</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حالة العنف المبني على النوع الاجتماعي  بين الوكالات</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982663"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flipH="1">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748" r:id="rId14"/>
    <p:sldLayoutId id="2147483749" r:id="rId15"/>
    <p:sldLayoutId id="2147483750" r:id="rId16"/>
    <p:sldLayoutId id="2147483751" r:id="rId17"/>
    <p:sldLayoutId id="2147483752" r:id="rId18"/>
    <p:sldLayoutId id="2147483753" r:id="rId19"/>
    <p:sldLayoutId id="2147483754" r:id="rId20"/>
    <p:sldLayoutId id="2147483755" r:id="rId21"/>
    <p:sldLayoutId id="2147483756" r:id="rId22"/>
    <p:sldLayoutId id="2147483757" r:id="rId23"/>
    <p:sldLayoutId id="214748375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4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892441" y="1503779"/>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r>
              <a:rPr lang="ar-SA" sz="3400" b="1" dirty="0">
                <a:latin typeface="Arial"/>
                <a:cs typeface="Arial"/>
              </a:rPr>
              <a:t>التدريب على إدارة حالة العنف المبني على النوع الاجتماعي </a:t>
            </a:r>
            <a:r>
              <a:rPr lang="ar-SA" sz="3400" b="1" dirty="0" smtClean="0">
                <a:latin typeface="Arial"/>
                <a:cs typeface="Arial"/>
              </a:rPr>
              <a:t>بين </a:t>
            </a:r>
            <a:r>
              <a:rPr lang="ar-SA" sz="3400" b="1" dirty="0">
                <a:latin typeface="Arial"/>
                <a:cs typeface="Arial"/>
              </a:rPr>
              <a:t>الوكالات</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تقديم الرعاية والدعم: المشكلات الرئيسية</a:t>
            </a:r>
          </a:p>
        </p:txBody>
      </p:sp>
      <p:grpSp>
        <p:nvGrpSpPr>
          <p:cNvPr id="47" name="Group 46"/>
          <p:cNvGrpSpPr/>
          <p:nvPr/>
        </p:nvGrpSpPr>
        <p:grpSpPr>
          <a:xfrm flipH="1">
            <a:off x="8922296" y="3392584"/>
            <a:ext cx="1867638" cy="1120582"/>
            <a:chOff x="4271" y="1451071"/>
            <a:chExt cx="1867638" cy="1120582"/>
          </a:xfrm>
        </p:grpSpPr>
        <p:sp>
          <p:nvSpPr>
            <p:cNvPr id="48" name="Rounded Rectangle 47"/>
            <p:cNvSpPr/>
            <p:nvPr/>
          </p:nvSpPr>
          <p:spPr>
            <a:xfrm>
              <a:off x="4271" y="1451071"/>
              <a:ext cx="1867638" cy="1120582"/>
            </a:xfrm>
            <a:prstGeom prst="roundRect">
              <a:avLst>
                <a:gd name="adj" fmla="val 10000"/>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49" name="Rounded Rectangle 4"/>
            <p:cNvSpPr/>
            <p:nvPr/>
          </p:nvSpPr>
          <p:spPr>
            <a:xfrm>
              <a:off x="37092" y="1483892"/>
              <a:ext cx="1801996" cy="105494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ctr" defTabSz="1200150" rtl="1">
                <a:spcBef>
                  <a:spcPct val="0"/>
                </a:spcBef>
                <a:spcAft>
                  <a:spcPct val="35000"/>
                </a:spcAft>
              </a:pPr>
              <a:endParaRPr sz="2700" kern="1200"/>
            </a:p>
          </p:txBody>
        </p:sp>
      </p:grpSp>
      <p:grpSp>
        <p:nvGrpSpPr>
          <p:cNvPr id="50" name="Group 49"/>
          <p:cNvGrpSpPr/>
          <p:nvPr/>
        </p:nvGrpSpPr>
        <p:grpSpPr>
          <a:xfrm flipH="1">
            <a:off x="8339593" y="3721288"/>
            <a:ext cx="395939" cy="463174"/>
            <a:chOff x="2058673" y="1779775"/>
            <a:chExt cx="395939" cy="463174"/>
          </a:xfrm>
        </p:grpSpPr>
        <p:sp>
          <p:nvSpPr>
            <p:cNvPr id="51" name="Right Arrow 50"/>
            <p:cNvSpPr/>
            <p:nvPr/>
          </p:nvSpPr>
          <p:spPr>
            <a:xfrm>
              <a:off x="2058673" y="1779775"/>
              <a:ext cx="395939" cy="463174"/>
            </a:xfrm>
            <a:prstGeom prst="rightArrow">
              <a:avLst>
                <a:gd name="adj1" fmla="val 60000"/>
                <a:gd name="adj2" fmla="val 50000"/>
              </a:avLst>
            </a:prstGeom>
          </p:spPr>
          <p:style>
            <a:lnRef idx="0">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52" name="Right Arrow 6"/>
            <p:cNvSpPr/>
            <p:nvPr/>
          </p:nvSpPr>
          <p:spPr>
            <a:xfrm>
              <a:off x="2058673" y="1872410"/>
              <a:ext cx="277157" cy="27790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p:txBody>
        </p:sp>
      </p:grpSp>
      <p:grpSp>
        <p:nvGrpSpPr>
          <p:cNvPr id="53" name="Group 52"/>
          <p:cNvGrpSpPr/>
          <p:nvPr/>
        </p:nvGrpSpPr>
        <p:grpSpPr>
          <a:xfrm flipH="1">
            <a:off x="6307602" y="3392584"/>
            <a:ext cx="1867638" cy="1120582"/>
            <a:chOff x="2618965" y="1451071"/>
            <a:chExt cx="1867638" cy="1120582"/>
          </a:xfrm>
        </p:grpSpPr>
        <p:sp>
          <p:nvSpPr>
            <p:cNvPr id="54" name="Rounded Rectangle 53"/>
            <p:cNvSpPr/>
            <p:nvPr/>
          </p:nvSpPr>
          <p:spPr>
            <a:xfrm>
              <a:off x="2618965" y="1451071"/>
              <a:ext cx="1867638" cy="1120582"/>
            </a:xfrm>
            <a:prstGeom prst="roundRect">
              <a:avLst>
                <a:gd name="adj" fmla="val 10000"/>
              </a:avLst>
            </a:prstGeom>
          </p:spPr>
          <p:style>
            <a:lnRef idx="2">
              <a:schemeClr val="lt1">
                <a:hueOff val="0"/>
                <a:satOff val="0"/>
                <a:lumOff val="0"/>
                <a:alphaOff val="0"/>
              </a:schemeClr>
            </a:lnRef>
            <a:fillRef idx="1">
              <a:schemeClr val="accent5">
                <a:hueOff val="-411773"/>
                <a:satOff val="-7984"/>
                <a:lumOff val="-2876"/>
                <a:alphaOff val="0"/>
              </a:schemeClr>
            </a:fillRef>
            <a:effectRef idx="0">
              <a:schemeClr val="accent5">
                <a:hueOff val="-411773"/>
                <a:satOff val="-7984"/>
                <a:lumOff val="-2876"/>
                <a:alphaOff val="0"/>
              </a:schemeClr>
            </a:effectRef>
            <a:fontRef idx="minor">
              <a:schemeClr val="lt1"/>
            </a:fontRef>
          </p:style>
        </p:sp>
        <p:sp>
          <p:nvSpPr>
            <p:cNvPr id="55" name="Rounded Rectangle 8"/>
            <p:cNvSpPr/>
            <p:nvPr/>
          </p:nvSpPr>
          <p:spPr>
            <a:xfrm>
              <a:off x="2651786" y="1483892"/>
              <a:ext cx="1801996" cy="105494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ctr" defTabSz="1200150" rtl="1">
                <a:spcBef>
                  <a:spcPct val="0"/>
                </a:spcBef>
                <a:spcAft>
                  <a:spcPct val="35000"/>
                </a:spcAft>
              </a:pPr>
              <a:r>
                <a:rPr lang="ar-SA" sz="2000" kern="1200" dirty="0" smtClean="0"/>
                <a:t>الموافقة المطلعة</a:t>
              </a:r>
            </a:p>
          </p:txBody>
        </p:sp>
      </p:grpSp>
      <p:grpSp>
        <p:nvGrpSpPr>
          <p:cNvPr id="56" name="Group 55"/>
          <p:cNvGrpSpPr/>
          <p:nvPr/>
        </p:nvGrpSpPr>
        <p:grpSpPr>
          <a:xfrm flipH="1">
            <a:off x="5724899" y="3721288"/>
            <a:ext cx="395939" cy="463174"/>
            <a:chOff x="4673367" y="1779775"/>
            <a:chExt cx="395939" cy="463174"/>
          </a:xfrm>
        </p:grpSpPr>
        <p:sp>
          <p:nvSpPr>
            <p:cNvPr id="57" name="Right Arrow 56"/>
            <p:cNvSpPr/>
            <p:nvPr/>
          </p:nvSpPr>
          <p:spPr>
            <a:xfrm>
              <a:off x="4673367" y="1779775"/>
              <a:ext cx="395939" cy="463174"/>
            </a:xfrm>
            <a:prstGeom prst="rightArrow">
              <a:avLst>
                <a:gd name="adj1" fmla="val 60000"/>
                <a:gd name="adj2" fmla="val 50000"/>
              </a:avLst>
            </a:prstGeom>
          </p:spPr>
          <p:style>
            <a:lnRef idx="0">
              <a:schemeClr val="lt1">
                <a:hueOff val="0"/>
                <a:satOff val="0"/>
                <a:lumOff val="0"/>
                <a:alphaOff val="0"/>
              </a:schemeClr>
            </a:lnRef>
            <a:fillRef idx="1">
              <a:schemeClr val="accent5">
                <a:hueOff val="-617659"/>
                <a:satOff val="-11976"/>
                <a:lumOff val="-4313"/>
                <a:alphaOff val="0"/>
              </a:schemeClr>
            </a:fillRef>
            <a:effectRef idx="0">
              <a:schemeClr val="accent5">
                <a:hueOff val="-617659"/>
                <a:satOff val="-11976"/>
                <a:lumOff val="-4313"/>
                <a:alphaOff val="0"/>
              </a:schemeClr>
            </a:effectRef>
            <a:fontRef idx="minor">
              <a:schemeClr val="lt1"/>
            </a:fontRef>
          </p:style>
        </p:sp>
        <p:sp>
          <p:nvSpPr>
            <p:cNvPr id="58" name="Right Arrow 10"/>
            <p:cNvSpPr/>
            <p:nvPr/>
          </p:nvSpPr>
          <p:spPr>
            <a:xfrm>
              <a:off x="4673367" y="1872410"/>
              <a:ext cx="277157" cy="27790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p:txBody>
        </p:sp>
      </p:grpSp>
      <p:grpSp>
        <p:nvGrpSpPr>
          <p:cNvPr id="59" name="Group 58"/>
          <p:cNvGrpSpPr/>
          <p:nvPr/>
        </p:nvGrpSpPr>
        <p:grpSpPr>
          <a:xfrm flipH="1">
            <a:off x="3692909" y="3392584"/>
            <a:ext cx="1867638" cy="1120582"/>
            <a:chOff x="5233658" y="1451071"/>
            <a:chExt cx="1867638" cy="1120582"/>
          </a:xfrm>
        </p:grpSpPr>
        <p:sp>
          <p:nvSpPr>
            <p:cNvPr id="60" name="Rounded Rectangle 59"/>
            <p:cNvSpPr/>
            <p:nvPr/>
          </p:nvSpPr>
          <p:spPr>
            <a:xfrm>
              <a:off x="5233658" y="1451071"/>
              <a:ext cx="1867638" cy="1120582"/>
            </a:xfrm>
            <a:prstGeom prst="roundRect">
              <a:avLst>
                <a:gd name="adj" fmla="val 10000"/>
              </a:avLst>
            </a:prstGeom>
          </p:spPr>
          <p:style>
            <a:lnRef idx="2">
              <a:schemeClr val="lt1">
                <a:hueOff val="0"/>
                <a:satOff val="0"/>
                <a:lumOff val="0"/>
                <a:alphaOff val="0"/>
              </a:schemeClr>
            </a:lnRef>
            <a:fillRef idx="1">
              <a:schemeClr val="accent5">
                <a:hueOff val="-823545"/>
                <a:satOff val="-15969"/>
                <a:lumOff val="-5751"/>
                <a:alphaOff val="0"/>
              </a:schemeClr>
            </a:fillRef>
            <a:effectRef idx="0">
              <a:schemeClr val="accent5">
                <a:hueOff val="-823545"/>
                <a:satOff val="-15969"/>
                <a:lumOff val="-5751"/>
                <a:alphaOff val="0"/>
              </a:schemeClr>
            </a:effectRef>
            <a:fontRef idx="minor">
              <a:schemeClr val="lt1"/>
            </a:fontRef>
          </p:style>
        </p:sp>
        <p:sp>
          <p:nvSpPr>
            <p:cNvPr id="61" name="Rounded Rectangle 12"/>
            <p:cNvSpPr/>
            <p:nvPr/>
          </p:nvSpPr>
          <p:spPr>
            <a:xfrm>
              <a:off x="5266479" y="1483892"/>
              <a:ext cx="1801996" cy="105494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ctr" defTabSz="1200150" rtl="1">
                <a:spcBef>
                  <a:spcPct val="0"/>
                </a:spcBef>
                <a:spcAft>
                  <a:spcPct val="35000"/>
                </a:spcAft>
              </a:pPr>
              <a:r>
                <a:rPr lang="ar-SA" sz="2000" kern="1200" dirty="0" smtClean="0"/>
                <a:t>العمل مع مقدمي الرعاية</a:t>
              </a:r>
            </a:p>
          </p:txBody>
        </p:sp>
      </p:grpSp>
      <p:grpSp>
        <p:nvGrpSpPr>
          <p:cNvPr id="62" name="Group 61"/>
          <p:cNvGrpSpPr/>
          <p:nvPr/>
        </p:nvGrpSpPr>
        <p:grpSpPr>
          <a:xfrm flipH="1">
            <a:off x="3110206" y="3721288"/>
            <a:ext cx="395939" cy="463174"/>
            <a:chOff x="7288060" y="1779775"/>
            <a:chExt cx="395939" cy="463174"/>
          </a:xfrm>
        </p:grpSpPr>
        <p:sp>
          <p:nvSpPr>
            <p:cNvPr id="63" name="Right Arrow 62"/>
            <p:cNvSpPr/>
            <p:nvPr/>
          </p:nvSpPr>
          <p:spPr>
            <a:xfrm>
              <a:off x="7288060" y="1779775"/>
              <a:ext cx="395939" cy="463174"/>
            </a:xfrm>
            <a:prstGeom prst="rightArrow">
              <a:avLst>
                <a:gd name="adj1" fmla="val 60000"/>
                <a:gd name="adj2" fmla="val 50000"/>
              </a:avLst>
            </a:prstGeom>
          </p:spPr>
          <p:style>
            <a:lnRef idx="0">
              <a:schemeClr val="lt1">
                <a:hueOff val="0"/>
                <a:satOff val="0"/>
                <a:lumOff val="0"/>
                <a:alphaOff val="0"/>
              </a:schemeClr>
            </a:lnRef>
            <a:fillRef idx="1">
              <a:schemeClr val="accent5">
                <a:hueOff val="-1235318"/>
                <a:satOff val="-23953"/>
                <a:lumOff val="-8627"/>
                <a:alphaOff val="0"/>
              </a:schemeClr>
            </a:fillRef>
            <a:effectRef idx="0">
              <a:schemeClr val="accent5">
                <a:hueOff val="-1235318"/>
                <a:satOff val="-23953"/>
                <a:lumOff val="-8627"/>
                <a:alphaOff val="0"/>
              </a:schemeClr>
            </a:effectRef>
            <a:fontRef idx="minor">
              <a:schemeClr val="lt1"/>
            </a:fontRef>
          </p:style>
        </p:sp>
        <p:sp>
          <p:nvSpPr>
            <p:cNvPr id="64" name="Right Arrow 14"/>
            <p:cNvSpPr/>
            <p:nvPr/>
          </p:nvSpPr>
          <p:spPr>
            <a:xfrm>
              <a:off x="7288060" y="1872410"/>
              <a:ext cx="277157" cy="27790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p:txBody>
        </p:sp>
      </p:grpSp>
      <p:grpSp>
        <p:nvGrpSpPr>
          <p:cNvPr id="65" name="Group 64"/>
          <p:cNvGrpSpPr/>
          <p:nvPr/>
        </p:nvGrpSpPr>
        <p:grpSpPr>
          <a:xfrm flipH="1">
            <a:off x="1078215" y="3392584"/>
            <a:ext cx="1867638" cy="1120582"/>
            <a:chOff x="7848352" y="1451071"/>
            <a:chExt cx="1867638" cy="1120582"/>
          </a:xfrm>
        </p:grpSpPr>
        <p:sp>
          <p:nvSpPr>
            <p:cNvPr id="66" name="Rounded Rectangle 65"/>
            <p:cNvSpPr/>
            <p:nvPr/>
          </p:nvSpPr>
          <p:spPr>
            <a:xfrm>
              <a:off x="7848352" y="1451071"/>
              <a:ext cx="1867638" cy="1120582"/>
            </a:xfrm>
            <a:prstGeom prst="roundRect">
              <a:avLst>
                <a:gd name="adj" fmla="val 10000"/>
              </a:avLst>
            </a:prstGeom>
          </p:spPr>
          <p:style>
            <a:lnRef idx="2">
              <a:schemeClr val="lt1">
                <a:hueOff val="0"/>
                <a:satOff val="0"/>
                <a:lumOff val="0"/>
                <a:alphaOff val="0"/>
              </a:schemeClr>
            </a:lnRef>
            <a:fillRef idx="1">
              <a:schemeClr val="accent5">
                <a:hueOff val="-1235318"/>
                <a:satOff val="-23953"/>
                <a:lumOff val="-8627"/>
                <a:alphaOff val="0"/>
              </a:schemeClr>
            </a:fillRef>
            <a:effectRef idx="0">
              <a:schemeClr val="accent5">
                <a:hueOff val="-1235318"/>
                <a:satOff val="-23953"/>
                <a:lumOff val="-8627"/>
                <a:alphaOff val="0"/>
              </a:schemeClr>
            </a:effectRef>
            <a:fontRef idx="minor">
              <a:schemeClr val="lt1"/>
            </a:fontRef>
          </p:style>
        </p:sp>
        <p:sp>
          <p:nvSpPr>
            <p:cNvPr id="67" name="Rounded Rectangle 16"/>
            <p:cNvSpPr/>
            <p:nvPr/>
          </p:nvSpPr>
          <p:spPr>
            <a:xfrm>
              <a:off x="7881173" y="1483892"/>
              <a:ext cx="1801996" cy="105494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ctr" defTabSz="1200150" rtl="1">
                <a:spcBef>
                  <a:spcPct val="0"/>
                </a:spcBef>
                <a:spcAft>
                  <a:spcPct val="35000"/>
                </a:spcAft>
              </a:pPr>
              <a:r>
                <a:rPr lang="ar-SA" sz="2000" kern="1200" smtClean="0"/>
                <a:t>تخطيط السلامة </a:t>
              </a:r>
            </a:p>
          </p:txBody>
        </p:sp>
      </p:grpSp>
      <p:sp>
        <p:nvSpPr>
          <p:cNvPr id="71" name="Rounded Rectangle 8"/>
          <p:cNvSpPr/>
          <p:nvPr/>
        </p:nvSpPr>
        <p:spPr>
          <a:xfrm flipH="1">
            <a:off x="8957972" y="3417487"/>
            <a:ext cx="1801996" cy="105494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ctr"/>
            <a:r>
              <a:rPr lang="ar-SA" sz="2000" dirty="0"/>
              <a:t>مهارات التواصل</a:t>
            </a:r>
            <a:endParaRPr lang="en-US" sz="2000" dirty="0"/>
          </a:p>
        </p:txBody>
      </p:sp>
    </p:spTree>
    <p:extLst>
      <p:ext uri="{BB962C8B-B14F-4D97-AF65-F5344CB8AC3E}">
        <p14:creationId xmlns:p14="http://schemas.microsoft.com/office/powerpoint/2010/main" val="28292700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مهارات التواصل</a:t>
            </a:r>
            <a:endParaRPr lang="ar-SA" spc="0" dirty="0" smtClean="0">
              <a:latin typeface="Arial"/>
              <a:cs typeface="+mn-cs"/>
            </a:endParaRPr>
          </a:p>
        </p:txBody>
      </p:sp>
      <p:sp>
        <p:nvSpPr>
          <p:cNvPr id="4" name="Content Placeholder 3"/>
          <p:cNvSpPr>
            <a:spLocks noGrp="1"/>
          </p:cNvSpPr>
          <p:nvPr>
            <p:ph idx="1"/>
          </p:nvPr>
        </p:nvSpPr>
        <p:spPr>
          <a:xfrm>
            <a:off x="1566862" y="1943100"/>
            <a:ext cx="9720262" cy="4610100"/>
          </a:xfrm>
        </p:spPr>
        <p:txBody>
          <a:bodyPr/>
          <a:lstStyle/>
          <a:p>
            <a:pPr algn="r" rtl="1">
              <a:buNone/>
            </a:pPr>
            <a:r>
              <a:rPr lang="ar-SA" b="1" spc="0" dirty="0">
                <a:solidFill>
                  <a:schemeClr val="tx1"/>
                </a:solidFill>
                <a:latin typeface="Arial"/>
                <a:cs typeface="Arial"/>
              </a:rPr>
              <a:t>في معظم الحالات - سوف يكفي إجراء تكييفات بسيطة </a:t>
            </a:r>
          </a:p>
          <a:p>
            <a:pPr algn="r" rtl="1">
              <a:buFont typeface="Arial" pitchFamily="34" charset="0"/>
              <a:buChar char="•"/>
            </a:pPr>
            <a:r>
              <a:rPr lang="ar-SA" spc="0" dirty="0" smtClean="0">
                <a:latin typeface="Arial"/>
                <a:cs typeface="Arial"/>
              </a:rPr>
              <a:t>  </a:t>
            </a:r>
            <a:r>
              <a:rPr lang="ar-SA" sz="2000" spc="0" dirty="0">
                <a:solidFill>
                  <a:schemeClr val="tx1"/>
                </a:solidFill>
                <a:latin typeface="Arial"/>
                <a:cs typeface="Arial"/>
              </a:rPr>
              <a:t>استغرق وقتاً لفهم كيفية تواصل الشخص حالياً.  انتبه للطريقة التي يرغب الشخص في التواصل بها.  </a:t>
            </a:r>
          </a:p>
          <a:p>
            <a:pPr algn="r" rtl="1">
              <a:buFont typeface="Arial" pitchFamily="34" charset="0"/>
              <a:buChar char="•"/>
            </a:pPr>
            <a:r>
              <a:rPr lang="ar-SA" sz="2000" spc="0" dirty="0">
                <a:solidFill>
                  <a:schemeClr val="tx1"/>
                </a:solidFill>
                <a:latin typeface="Arial"/>
                <a:cs typeface="Arial"/>
              </a:rPr>
              <a:t>  استخدم لغة بسيطة وملموسة.</a:t>
            </a:r>
          </a:p>
          <a:p>
            <a:pPr algn="r" rtl="1">
              <a:buFont typeface="Arial" pitchFamily="34" charset="0"/>
              <a:buChar char="•"/>
              <a:defRPr/>
            </a:pPr>
            <a:r>
              <a:rPr lang="ar-SA" sz="2000" spc="0" dirty="0">
                <a:solidFill>
                  <a:schemeClr val="tx1"/>
                </a:solidFill>
                <a:latin typeface="Arial"/>
                <a:cs typeface="Arial"/>
              </a:rPr>
              <a:t>  قم بالتكرار عند تقديم المعلومات والإحالات ومراجعتها.</a:t>
            </a:r>
          </a:p>
          <a:p>
            <a:pPr algn="r" rtl="1">
              <a:buFont typeface="Arial" pitchFamily="34" charset="0"/>
              <a:buChar char="•"/>
              <a:defRPr/>
            </a:pPr>
            <a:r>
              <a:rPr lang="ar-SA" sz="2000" spc="0" dirty="0">
                <a:solidFill>
                  <a:schemeClr val="tx1"/>
                </a:solidFill>
                <a:latin typeface="Arial"/>
                <a:cs typeface="Arial"/>
              </a:rPr>
              <a:t>  تحدث بشكل مباشر دائماً مع الشخص حتى عند تواجد مقدم الرعاية.</a:t>
            </a:r>
          </a:p>
          <a:p>
            <a:pPr algn="r" rtl="1">
              <a:buFont typeface="Arial" pitchFamily="34" charset="0"/>
              <a:buChar char="•"/>
              <a:defRPr/>
            </a:pPr>
            <a:r>
              <a:rPr lang="ar-SA" sz="2000" spc="0" dirty="0">
                <a:solidFill>
                  <a:schemeClr val="tx1"/>
                </a:solidFill>
                <a:latin typeface="Arial"/>
                <a:cs typeface="Arial"/>
              </a:rPr>
              <a:t>  تحقق من الفهم (لا تفترض).</a:t>
            </a:r>
          </a:p>
          <a:p>
            <a:pPr algn="r" rtl="1">
              <a:buFont typeface="Arial" pitchFamily="34" charset="0"/>
              <a:buChar char="•"/>
              <a:defRPr/>
            </a:pPr>
            <a:r>
              <a:rPr lang="ar-SA" sz="2000" spc="0" dirty="0">
                <a:solidFill>
                  <a:schemeClr val="tx1"/>
                </a:solidFill>
                <a:latin typeface="Arial"/>
                <a:cs typeface="Arial"/>
              </a:rPr>
              <a:t>  لا تضغط على الشخص من أجل التحدث.</a:t>
            </a:r>
          </a:p>
          <a:p>
            <a:pPr algn="r" rtl="1">
              <a:buFont typeface="Arial" pitchFamily="34" charset="0"/>
              <a:buChar char="•"/>
              <a:defRPr/>
            </a:pPr>
            <a:r>
              <a:rPr lang="ar-SA" sz="2000" spc="0" dirty="0">
                <a:solidFill>
                  <a:schemeClr val="tx1"/>
                </a:solidFill>
                <a:latin typeface="Arial"/>
                <a:cs typeface="Arial"/>
              </a:rPr>
              <a:t> اللغة - انتبه للغة التي تستخدمها.</a:t>
            </a:r>
          </a:p>
          <a:p>
            <a:pPr rtl="1">
              <a:buNone/>
            </a:pPr>
            <a:endParaRPr lang="ar-SA" b="1" spc="0" dirty="0"/>
          </a:p>
          <a:p>
            <a:pPr rtl="1">
              <a:buNone/>
            </a:pPr>
            <a:endParaRPr lang="ar-SA" b="1" spc="0" dirty="0"/>
          </a:p>
        </p:txBody>
      </p:sp>
    </p:spTree>
    <p:extLst>
      <p:ext uri="{BB962C8B-B14F-4D97-AF65-F5344CB8AC3E}">
        <p14:creationId xmlns:p14="http://schemas.microsoft.com/office/powerpoint/2010/main" val="41885791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smtClean="0">
                <a:latin typeface="Arial"/>
                <a:cs typeface="Arial"/>
              </a:rPr>
              <a:t>التواصل: الإعاقات البدنية </a:t>
            </a:r>
          </a:p>
        </p:txBody>
      </p:sp>
      <p:sp>
        <p:nvSpPr>
          <p:cNvPr id="3" name="Content Placeholder 2"/>
          <p:cNvSpPr>
            <a:spLocks noGrp="1"/>
          </p:cNvSpPr>
          <p:nvPr>
            <p:ph idx="1"/>
          </p:nvPr>
        </p:nvSpPr>
        <p:spPr>
          <a:xfrm>
            <a:off x="1566862" y="1905001"/>
            <a:ext cx="9720262" cy="3009900"/>
          </a:xfrm>
        </p:spPr>
        <p:txBody>
          <a:bodyPr>
            <a:noAutofit/>
          </a:bodyPr>
          <a:lstStyle/>
          <a:p>
            <a:pPr indent="-457200" algn="r" rtl="1">
              <a:lnSpc>
                <a:spcPct val="120000"/>
              </a:lnSpc>
              <a:spcBef>
                <a:spcPts val="0"/>
              </a:spcBef>
              <a:buClr>
                <a:schemeClr val="tx1"/>
              </a:buClr>
              <a:buFont typeface="Arial" pitchFamily="34" charset="0"/>
              <a:buChar char="•"/>
              <a:defRPr/>
            </a:pPr>
            <a:r>
              <a:rPr lang="ar-SA" spc="0" dirty="0">
                <a:solidFill>
                  <a:schemeClr val="tx1"/>
                </a:solidFill>
                <a:latin typeface="Arial"/>
                <a:cs typeface="Arial"/>
              </a:rPr>
              <a:t>ضع في اعتبارك إمكانية الوصول وقم بالتعديل حسب الحاجة</a:t>
            </a:r>
          </a:p>
          <a:p>
            <a:pPr indent="-457200" algn="r" rtl="1">
              <a:lnSpc>
                <a:spcPct val="120000"/>
              </a:lnSpc>
              <a:spcBef>
                <a:spcPts val="0"/>
              </a:spcBef>
              <a:buClr>
                <a:schemeClr val="tx1"/>
              </a:buClr>
              <a:buFont typeface="Arial" pitchFamily="34" charset="0"/>
              <a:buChar char="•"/>
              <a:defRPr/>
            </a:pPr>
            <a:r>
              <a:rPr lang="ar-SA" spc="0" dirty="0">
                <a:solidFill>
                  <a:schemeClr val="tx1"/>
                </a:solidFill>
                <a:latin typeface="Arial"/>
                <a:cs typeface="Arial"/>
              </a:rPr>
              <a:t>اسأل دائماً قبل تقديم مساعدة على الحركة </a:t>
            </a:r>
          </a:p>
          <a:p>
            <a:pPr indent="-457200" algn="r" rtl="1">
              <a:lnSpc>
                <a:spcPct val="120000"/>
              </a:lnSpc>
              <a:spcBef>
                <a:spcPts val="0"/>
              </a:spcBef>
              <a:buClr>
                <a:schemeClr val="tx1"/>
              </a:buClr>
              <a:buFont typeface="Arial" pitchFamily="34" charset="0"/>
              <a:buChar char="•"/>
              <a:defRPr/>
            </a:pPr>
            <a:r>
              <a:rPr lang="ar-SA" spc="0" dirty="0">
                <a:solidFill>
                  <a:schemeClr val="tx1"/>
                </a:solidFill>
                <a:latin typeface="Arial"/>
                <a:cs typeface="Arial"/>
              </a:rPr>
              <a:t>لا تتكأ أبداً على أي جهاز مساعد خاص بالناجين/الناجيات أو تستخدمه (كرسي متحرك، عكاز، أداة مساعدة على المشي، إلخ.)</a:t>
            </a:r>
          </a:p>
          <a:p>
            <a:pPr indent="-457200" algn="r" rtl="1">
              <a:lnSpc>
                <a:spcPct val="120000"/>
              </a:lnSpc>
              <a:spcBef>
                <a:spcPts val="0"/>
              </a:spcBef>
              <a:buClr>
                <a:schemeClr val="tx1"/>
              </a:buClr>
              <a:buFont typeface="Arial" pitchFamily="34" charset="0"/>
              <a:buChar char="•"/>
              <a:defRPr/>
            </a:pPr>
            <a:r>
              <a:rPr lang="ar-SA" spc="0" dirty="0">
                <a:solidFill>
                  <a:schemeClr val="tx1"/>
                </a:solidFill>
                <a:latin typeface="Arial"/>
                <a:cs typeface="Arial"/>
              </a:rPr>
              <a:t>إذا أمكن، فاجلس في نفس مستوى الناجي/الناجية </a:t>
            </a:r>
          </a:p>
          <a:p>
            <a:pPr indent="-457200" algn="r" rtl="1">
              <a:lnSpc>
                <a:spcPct val="120000"/>
              </a:lnSpc>
              <a:spcBef>
                <a:spcPts val="0"/>
              </a:spcBef>
              <a:buClr>
                <a:schemeClr val="tx1"/>
              </a:buClr>
              <a:buFont typeface="Arial" pitchFamily="34" charset="0"/>
              <a:buChar char="•"/>
              <a:defRPr/>
            </a:pPr>
            <a:r>
              <a:rPr lang="ar-SA" spc="0" dirty="0">
                <a:solidFill>
                  <a:schemeClr val="tx1"/>
                </a:solidFill>
                <a:latin typeface="Arial"/>
                <a:cs typeface="Arial"/>
              </a:rPr>
              <a:t>استخدم لغة لا تنطوي على إصدار أحكام مسبقة</a:t>
            </a:r>
          </a:p>
        </p:txBody>
      </p:sp>
    </p:spTree>
    <p:extLst>
      <p:ext uri="{BB962C8B-B14F-4D97-AF65-F5344CB8AC3E}">
        <p14:creationId xmlns:p14="http://schemas.microsoft.com/office/powerpoint/2010/main" val="35384508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pc="0" dirty="0" smtClean="0">
                <a:latin typeface="Arial"/>
                <a:cs typeface="Arial"/>
              </a:rPr>
              <a:t>التواصل:</a:t>
            </a:r>
            <a:r>
              <a:rPr lang="ar-EG" spc="0" dirty="0" smtClean="0">
                <a:latin typeface="Arial"/>
                <a:cs typeface="Arial"/>
              </a:rPr>
              <a:t> </a:t>
            </a:r>
            <a:r>
              <a:rPr lang="ar-SA" spc="0" dirty="0" smtClean="0">
                <a:latin typeface="Arial"/>
                <a:cs typeface="Arial"/>
              </a:rPr>
              <a:t>الإعاقات الحسية - السمع</a:t>
            </a:r>
          </a:p>
        </p:txBody>
      </p:sp>
      <p:sp>
        <p:nvSpPr>
          <p:cNvPr id="3" name="Content Placeholder 2"/>
          <p:cNvSpPr>
            <a:spLocks noGrp="1"/>
          </p:cNvSpPr>
          <p:nvPr>
            <p:ph idx="1"/>
          </p:nvPr>
        </p:nvSpPr>
        <p:spPr>
          <a:xfrm>
            <a:off x="1566862" y="2190750"/>
            <a:ext cx="9720262" cy="4022725"/>
          </a:xfrm>
        </p:spPr>
        <p:txBody>
          <a:bodyPr>
            <a:noAutofit/>
          </a:bodyPr>
          <a:lstStyle/>
          <a:p>
            <a:pPr indent="-457200" algn="r" rtl="1">
              <a:lnSpc>
                <a:spcPct val="120000"/>
              </a:lnSpc>
              <a:spcBef>
                <a:spcPts val="0"/>
              </a:spcBef>
              <a:spcAft>
                <a:spcPts val="0"/>
              </a:spcAft>
              <a:buClr>
                <a:schemeClr val="accent4">
                  <a:lumMod val="75000"/>
                </a:schemeClr>
              </a:buClr>
              <a:buFont typeface="Arial" panose="020B0604020202020204" pitchFamily="34" charset="0"/>
              <a:buChar char="•"/>
              <a:defRPr/>
            </a:pPr>
            <a:r>
              <a:rPr lang="ar-SA" altLang="en-US" sz="2400" spc="0" dirty="0">
                <a:solidFill>
                  <a:srgbClr val="0D0D0D"/>
                </a:solidFill>
                <a:latin typeface="Arial"/>
                <a:cs typeface="Arial"/>
              </a:rPr>
              <a:t> أدِر وجهك للناجي/الناجية مباشرة</a:t>
            </a:r>
          </a:p>
          <a:p>
            <a:pPr indent="-457200" algn="r" rtl="1">
              <a:lnSpc>
                <a:spcPct val="120000"/>
              </a:lnSpc>
              <a:spcBef>
                <a:spcPts val="0"/>
              </a:spcBef>
              <a:spcAft>
                <a:spcPts val="0"/>
              </a:spcAft>
              <a:buClr>
                <a:schemeClr val="accent4">
                  <a:lumMod val="75000"/>
                </a:schemeClr>
              </a:buClr>
              <a:buFont typeface="Arial" panose="020B0604020202020204" pitchFamily="34" charset="0"/>
              <a:buChar char="•"/>
              <a:defRPr/>
            </a:pPr>
            <a:r>
              <a:rPr lang="ar-SA" altLang="en-US" sz="2400" spc="0" dirty="0">
                <a:solidFill>
                  <a:srgbClr val="0D0D0D"/>
                </a:solidFill>
                <a:latin typeface="Arial"/>
                <a:cs typeface="Arial"/>
              </a:rPr>
              <a:t>تحدث بوضوح، بمستوى الصوت الطبيعي</a:t>
            </a:r>
          </a:p>
          <a:p>
            <a:pPr indent="-457200" algn="r" rtl="1">
              <a:lnSpc>
                <a:spcPct val="120000"/>
              </a:lnSpc>
              <a:spcBef>
                <a:spcPts val="0"/>
              </a:spcBef>
              <a:spcAft>
                <a:spcPts val="0"/>
              </a:spcAft>
              <a:buClr>
                <a:schemeClr val="accent4">
                  <a:lumMod val="75000"/>
                </a:schemeClr>
              </a:buClr>
              <a:buFont typeface="Arial" panose="020B0604020202020204" pitchFamily="34" charset="0"/>
              <a:buChar char="•"/>
              <a:defRPr/>
            </a:pPr>
            <a:r>
              <a:rPr lang="ar-SA" altLang="en-US" sz="2400" spc="0" dirty="0">
                <a:solidFill>
                  <a:srgbClr val="0D0D0D"/>
                </a:solidFill>
                <a:latin typeface="Arial"/>
                <a:cs typeface="Arial"/>
              </a:rPr>
              <a:t>لا تغطي فمك عند التحدث</a:t>
            </a:r>
          </a:p>
          <a:p>
            <a:pPr indent="-457200" algn="r" rtl="1">
              <a:lnSpc>
                <a:spcPct val="120000"/>
              </a:lnSpc>
              <a:spcBef>
                <a:spcPts val="0"/>
              </a:spcBef>
              <a:spcAft>
                <a:spcPts val="0"/>
              </a:spcAft>
              <a:buClr>
                <a:schemeClr val="accent4">
                  <a:lumMod val="75000"/>
                </a:schemeClr>
              </a:buClr>
              <a:buFont typeface="Arial" panose="020B0604020202020204" pitchFamily="34" charset="0"/>
              <a:buChar char="•"/>
              <a:defRPr/>
            </a:pPr>
            <a:r>
              <a:rPr lang="ar-SA" altLang="en-US" sz="2400" spc="0" dirty="0">
                <a:solidFill>
                  <a:srgbClr val="0D0D0D"/>
                </a:solidFill>
                <a:latin typeface="Arial"/>
                <a:cs typeface="Arial"/>
              </a:rPr>
              <a:t>اتبع تلميحات الناجي/الناجية بخصوص الكيفية التي يرغب/ترغب في التواصل بها (مثل: لغة الإشارة، أو جهاز مساعد، أو الإيماءات، أو الكتابة، أو قراءة الشفاة، أو غير ذلك)</a:t>
            </a:r>
          </a:p>
          <a:p>
            <a:pPr indent="-457200" algn="r" rtl="1">
              <a:lnSpc>
                <a:spcPct val="120000"/>
              </a:lnSpc>
              <a:spcBef>
                <a:spcPts val="0"/>
              </a:spcBef>
              <a:spcAft>
                <a:spcPts val="0"/>
              </a:spcAft>
              <a:buClr>
                <a:schemeClr val="accent4">
                  <a:lumMod val="75000"/>
                </a:schemeClr>
              </a:buClr>
              <a:buFont typeface="Arial" panose="020B0604020202020204" pitchFamily="34" charset="0"/>
              <a:buChar char="•"/>
              <a:defRPr/>
            </a:pPr>
            <a:r>
              <a:rPr lang="ar-SA" altLang="en-US" sz="2400" spc="0" dirty="0">
                <a:solidFill>
                  <a:srgbClr val="0D0D0D"/>
                </a:solidFill>
                <a:latin typeface="Arial"/>
                <a:cs typeface="Arial"/>
              </a:rPr>
              <a:t>في حالة استخدام مترجم، استمر في الحفاظ على التواصل البصري وتحدث مع الناجي/الناجية مباشرة. </a:t>
            </a:r>
          </a:p>
          <a:p>
            <a:pPr indent="-457200" algn="r" rtl="1">
              <a:lnSpc>
                <a:spcPct val="120000"/>
              </a:lnSpc>
              <a:spcBef>
                <a:spcPts val="0"/>
              </a:spcBef>
              <a:spcAft>
                <a:spcPts val="0"/>
              </a:spcAft>
              <a:buClr>
                <a:schemeClr val="accent4">
                  <a:lumMod val="75000"/>
                </a:schemeClr>
              </a:buClr>
              <a:buFont typeface="Arial" panose="020B0604020202020204" pitchFamily="34" charset="0"/>
              <a:buChar char="•"/>
              <a:defRPr/>
            </a:pPr>
            <a:r>
              <a:rPr lang="ar-SA" altLang="en-US" sz="2400" spc="0" dirty="0">
                <a:solidFill>
                  <a:srgbClr val="0D0D0D"/>
                </a:solidFill>
                <a:latin typeface="Arial"/>
                <a:cs typeface="Arial"/>
              </a:rPr>
              <a:t>في حالة استخدام مترجم، تأكد من أن المترجم خبير في نوع لغة الإشارة التي يستخدمها الناجي/الناجية.</a:t>
            </a:r>
          </a:p>
          <a:p>
            <a:pPr indent="-457200" rtl="1">
              <a:lnSpc>
                <a:spcPct val="120000"/>
              </a:lnSpc>
              <a:spcBef>
                <a:spcPts val="0"/>
              </a:spcBef>
              <a:spcAft>
                <a:spcPts val="0"/>
              </a:spcAft>
              <a:buClr>
                <a:schemeClr val="accent4">
                  <a:lumMod val="75000"/>
                </a:schemeClr>
              </a:buClr>
              <a:buFont typeface="Arial" panose="020B0604020202020204" pitchFamily="34" charset="0"/>
              <a:buChar char="•"/>
              <a:defRPr/>
            </a:pPr>
            <a:endParaRPr lang="ar-SA" sz="2400" spc="0" dirty="0"/>
          </a:p>
          <a:p>
            <a:pPr indent="-457200" rtl="1">
              <a:lnSpc>
                <a:spcPct val="120000"/>
              </a:lnSpc>
              <a:spcBef>
                <a:spcPts val="0"/>
              </a:spcBef>
              <a:spcAft>
                <a:spcPts val="0"/>
              </a:spcAft>
              <a:buClr>
                <a:schemeClr val="accent4">
                  <a:lumMod val="75000"/>
                </a:schemeClr>
              </a:buClr>
              <a:buFont typeface="Arial" panose="020B0604020202020204" pitchFamily="34" charset="0"/>
              <a:buChar char="•"/>
            </a:pPr>
            <a:endParaRPr lang="ar-SA" sz="2400" spc="0" dirty="0"/>
          </a:p>
        </p:txBody>
      </p:sp>
    </p:spTree>
    <p:extLst>
      <p:ext uri="{BB962C8B-B14F-4D97-AF65-F5344CB8AC3E}">
        <p14:creationId xmlns:p14="http://schemas.microsoft.com/office/powerpoint/2010/main" val="17265260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smtClean="0">
                <a:latin typeface="Arial"/>
                <a:cs typeface="Arial"/>
              </a:rPr>
              <a:t>التواصل: الإعاقات الحسية - البصر</a:t>
            </a:r>
          </a:p>
        </p:txBody>
      </p:sp>
      <p:sp>
        <p:nvSpPr>
          <p:cNvPr id="3" name="Content Placeholder 2"/>
          <p:cNvSpPr>
            <a:spLocks noGrp="1"/>
          </p:cNvSpPr>
          <p:nvPr>
            <p:ph idx="1"/>
          </p:nvPr>
        </p:nvSpPr>
        <p:spPr>
          <a:xfrm>
            <a:off x="1566862" y="2286000"/>
            <a:ext cx="9720262" cy="4022725"/>
          </a:xfrm>
        </p:spPr>
        <p:txBody>
          <a:bodyPr>
            <a:normAutofit fontScale="92500" lnSpcReduction="20000"/>
          </a:bodyPr>
          <a:lstStyle/>
          <a:p>
            <a:pPr indent="-457200" algn="r" rtl="1">
              <a:buFont typeface="Arial" pitchFamily="34" charset="0"/>
              <a:buChar char="•"/>
              <a:defRPr/>
            </a:pPr>
            <a:r>
              <a:rPr lang="ar-SA" sz="2400" spc="0" dirty="0">
                <a:solidFill>
                  <a:schemeClr val="tx1"/>
                </a:solidFill>
                <a:latin typeface="Arial"/>
                <a:cs typeface="Arial"/>
              </a:rPr>
              <a:t>عرف نفسك وأخبر الناجين/الناجيات إذا/في حين كنت ستغادر الغرفة أو الاجتماع</a:t>
            </a:r>
          </a:p>
          <a:p>
            <a:pPr indent="-457200" algn="r" rtl="1">
              <a:buFont typeface="Arial" pitchFamily="34" charset="0"/>
              <a:buChar char="•"/>
              <a:defRPr/>
            </a:pPr>
            <a:r>
              <a:rPr lang="ar-SA" sz="2400" spc="0" dirty="0">
                <a:solidFill>
                  <a:schemeClr val="tx1"/>
                </a:solidFill>
                <a:latin typeface="Arial"/>
                <a:cs typeface="Arial"/>
              </a:rPr>
              <a:t>اسأل قبل تقديم أية مساعدة / توجيه (</a:t>
            </a:r>
            <a:r>
              <a:rPr lang="ar-SA" sz="2400" u="sng" spc="0" dirty="0">
                <a:solidFill>
                  <a:schemeClr val="tx1"/>
                </a:solidFill>
                <a:latin typeface="Arial"/>
                <a:cs typeface="Arial"/>
              </a:rPr>
              <a:t>لا تفترض أن الناجي/الناجية يحتاج/تحتاج إلى المساعدة</a:t>
            </a:r>
            <a:r>
              <a:rPr lang="ar-SA" sz="2400" spc="0" dirty="0">
                <a:solidFill>
                  <a:schemeClr val="tx1"/>
                </a:solidFill>
                <a:latin typeface="Arial"/>
                <a:cs typeface="Arial"/>
              </a:rPr>
              <a:t>).</a:t>
            </a:r>
          </a:p>
          <a:p>
            <a:pPr indent="-457200" algn="r" rtl="1">
              <a:buFont typeface="Arial" pitchFamily="34" charset="0"/>
              <a:buChar char="•"/>
              <a:defRPr/>
            </a:pPr>
            <a:r>
              <a:rPr lang="ar-SA" sz="2400" spc="0" dirty="0">
                <a:solidFill>
                  <a:schemeClr val="tx1"/>
                </a:solidFill>
                <a:latin typeface="Arial"/>
                <a:cs typeface="Arial"/>
              </a:rPr>
              <a:t>عند تقديم توجيه لأحد الناجين/الناجيات، فلا تمسك به/بها أو تباغته/تباغتها</a:t>
            </a:r>
          </a:p>
          <a:p>
            <a:pPr indent="-457200" algn="r" rtl="1">
              <a:buFont typeface="Arial" pitchFamily="34" charset="0"/>
              <a:buChar char="•"/>
              <a:defRPr/>
            </a:pPr>
            <a:r>
              <a:rPr lang="ar-SA" sz="2400" spc="0" dirty="0">
                <a:solidFill>
                  <a:schemeClr val="tx1"/>
                </a:solidFill>
                <a:latin typeface="Arial"/>
                <a:cs typeface="Arial"/>
              </a:rPr>
              <a:t>اشرح الوضع بوضوح مع ذكر العوائق وإعطاء توجيهات محددة.</a:t>
            </a:r>
          </a:p>
          <a:p>
            <a:pPr indent="-457200" algn="r" rtl="1">
              <a:buFont typeface="Arial" pitchFamily="34" charset="0"/>
              <a:buChar char="•"/>
              <a:defRPr/>
            </a:pPr>
            <a:r>
              <a:rPr lang="ar-SA" sz="2400" spc="0" dirty="0">
                <a:solidFill>
                  <a:schemeClr val="tx1"/>
                </a:solidFill>
                <a:latin typeface="Arial"/>
                <a:cs typeface="Arial"/>
              </a:rPr>
              <a:t>إذا كان الناجي/كانت الناجية يستخدم /تستخدم حيواناً لخدمته، فلا تلمس الحيوان أو تداعبه. انتقل إلى جانب آخر بعيداً عن الحيوان في حين توجيهه للناجي/الحيوان. </a:t>
            </a:r>
          </a:p>
          <a:p>
            <a:pPr indent="-457200" algn="r" rtl="1">
              <a:buFont typeface="Arial" pitchFamily="34" charset="0"/>
              <a:buChar char="•"/>
              <a:defRPr/>
            </a:pPr>
            <a:r>
              <a:rPr lang="ar-SA" sz="2400" spc="0" dirty="0">
                <a:solidFill>
                  <a:schemeClr val="tx1"/>
                </a:solidFill>
                <a:latin typeface="Arial"/>
                <a:cs typeface="Arial"/>
              </a:rPr>
              <a:t>اقرأ جميع المعلومات/الوثائق للناجي/الناجية</a:t>
            </a:r>
          </a:p>
          <a:p>
            <a:pPr indent="-457200" algn="r" rtl="1">
              <a:buFont typeface="Arial" pitchFamily="34" charset="0"/>
              <a:buChar char="•"/>
              <a:defRPr/>
            </a:pPr>
            <a:r>
              <a:rPr lang="ar-SA" sz="2400" spc="0" dirty="0">
                <a:solidFill>
                  <a:schemeClr val="tx1"/>
                </a:solidFill>
                <a:latin typeface="Arial"/>
                <a:cs typeface="Arial"/>
              </a:rPr>
              <a:t>بالنسبة للناجين/الناجيات ذوي الرؤية الضعيفة أو المحدودة، قم بتقديم جميع المواد المكتوبة في نسخة مطبوعة بأحرف كبيرة وعريضة على خلفية فاتحة أو بيضاء اللون</a:t>
            </a:r>
            <a:r>
              <a:rPr lang="ar-SA" sz="2400" spc="0" dirty="0" smtClean="0">
                <a:solidFill>
                  <a:schemeClr val="tx1"/>
                </a:solidFill>
                <a:latin typeface="Arial"/>
                <a:cs typeface="Arial"/>
              </a:rPr>
              <a:t>.</a:t>
            </a:r>
            <a:endParaRPr lang="ar-SA" sz="2800" spc="0" dirty="0">
              <a:solidFill>
                <a:schemeClr val="tx1"/>
              </a:solidFill>
            </a:endParaRPr>
          </a:p>
          <a:p>
            <a:pPr indent="-457200" rtl="1">
              <a:buFont typeface="Arial" pitchFamily="34" charset="0"/>
              <a:buChar char="•"/>
            </a:pPr>
            <a:endParaRPr lang="ar-SA" spc="0" dirty="0">
              <a:solidFill>
                <a:schemeClr val="tx1"/>
              </a:solidFill>
            </a:endParaRPr>
          </a:p>
        </p:txBody>
      </p:sp>
    </p:spTree>
    <p:extLst>
      <p:ext uri="{BB962C8B-B14F-4D97-AF65-F5344CB8AC3E}">
        <p14:creationId xmlns:p14="http://schemas.microsoft.com/office/powerpoint/2010/main" val="38465820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التواصل: الإعاقات الذهنية</a:t>
            </a:r>
          </a:p>
        </p:txBody>
      </p:sp>
      <p:sp>
        <p:nvSpPr>
          <p:cNvPr id="3" name="Content Placeholder 2"/>
          <p:cNvSpPr>
            <a:spLocks noGrp="1"/>
          </p:cNvSpPr>
          <p:nvPr>
            <p:ph idx="1"/>
          </p:nvPr>
        </p:nvSpPr>
        <p:spPr>
          <a:xfrm>
            <a:off x="762000" y="2286000"/>
            <a:ext cx="9982200" cy="4022725"/>
          </a:xfrm>
        </p:spPr>
        <p:txBody>
          <a:bodyPr>
            <a:normAutofit/>
          </a:bodyPr>
          <a:lstStyle/>
          <a:p>
            <a:pPr>
              <a:defRPr/>
            </a:pPr>
            <a:endParaRPr lang="en-US" altLang="en-US" sz="2400" spc="0" dirty="0">
              <a:solidFill>
                <a:schemeClr val="accent4">
                  <a:lumMod val="10000"/>
                </a:schemeClr>
              </a:solidFill>
            </a:endParaRPr>
          </a:p>
          <a:p>
            <a:endParaRPr lang="en-US" spc="0" dirty="0"/>
          </a:p>
        </p:txBody>
      </p:sp>
      <p:sp>
        <p:nvSpPr>
          <p:cNvPr id="4" name="Content Placeholder 2"/>
          <p:cNvSpPr txBox="1">
            <a:spLocks/>
          </p:cNvSpPr>
          <p:nvPr/>
        </p:nvSpPr>
        <p:spPr bwMode="auto">
          <a:xfrm>
            <a:off x="1567053" y="2286000"/>
            <a:ext cx="9720071" cy="4023360"/>
          </a:xfrm>
          <a:prstGeom prst="rect">
            <a:avLst/>
          </a:prstGeom>
          <a:noFill/>
          <a:ln w="9525">
            <a:noFill/>
            <a:miter lim="800000"/>
            <a:headEnd/>
            <a:tailEnd/>
          </a:ln>
        </p:spPr>
        <p:txBody>
          <a:bodyPr vert="horz" wrap="square" lIns="45720" tIns="45720" rIns="45720" bIns="45720" numCol="1" anchor="t" anchorCtr="0" compatLnSpc="1">
            <a:prstTxWarp prst="textNoShape">
              <a:avLst/>
            </a:prstTxWarp>
            <a:noAutofit/>
          </a:bodyPr>
          <a:lstStyle/>
          <a:p>
            <a:pPr marL="90488" marR="0" lvl="0" indent="-274320" algn="r" defTabSz="914400" rtl="1" eaLnBrk="0" fontAlgn="base" latinLnBrk="0" hangingPunct="0">
              <a:lnSpc>
                <a:spcPct val="80000"/>
              </a:lnSpc>
              <a:spcBef>
                <a:spcPts val="1200"/>
              </a:spcBef>
              <a:spcAft>
                <a:spcPts val="200"/>
              </a:spcAft>
              <a:buClr>
                <a:srgbClr val="E8722D"/>
              </a:buClr>
              <a:buSzPct val="100000"/>
              <a:buFont typeface="Arial" pitchFamily="34" charset="0"/>
              <a:buChar char="•"/>
              <a:tabLst/>
              <a:defRPr/>
            </a:pPr>
            <a:r>
              <a:rPr kumimoji="0" lang="ar-SA" altLang="en-US" sz="2400" b="0" i="0" u="none" strike="noStrike" kern="1200" cap="none" normalizeH="0" noProof="0" dirty="0">
                <a:ln>
                  <a:noFill/>
                </a:ln>
                <a:solidFill>
                  <a:srgbClr val="0D0D0D"/>
                </a:solidFill>
                <a:effectLst/>
                <a:uLnTx/>
                <a:uFillTx/>
                <a:latin typeface="Arial"/>
                <a:cs typeface="Arial"/>
              </a:rPr>
              <a:t>لا توجه الناجين/الناجيات نحو إجابة أو رد معين. </a:t>
            </a:r>
          </a:p>
          <a:p>
            <a:pPr marL="90488" marR="0" lvl="0" indent="-274320" algn="r" defTabSz="914400" rtl="1" eaLnBrk="0" fontAlgn="base" latinLnBrk="0" hangingPunct="0">
              <a:lnSpc>
                <a:spcPct val="80000"/>
              </a:lnSpc>
              <a:spcBef>
                <a:spcPts val="1200"/>
              </a:spcBef>
              <a:spcAft>
                <a:spcPts val="200"/>
              </a:spcAft>
              <a:buClr>
                <a:srgbClr val="E8722D"/>
              </a:buClr>
              <a:buSzPct val="100000"/>
              <a:buFont typeface="Arial" pitchFamily="34" charset="0"/>
              <a:buChar char="•"/>
              <a:tabLst/>
              <a:defRPr/>
            </a:pPr>
            <a:r>
              <a:rPr kumimoji="0" lang="ar-SA" altLang="en-US" sz="2400" b="0" i="0" u="none" strike="noStrike" kern="1200" cap="none" normalizeH="0" noProof="0" dirty="0">
                <a:ln>
                  <a:noFill/>
                </a:ln>
                <a:solidFill>
                  <a:srgbClr val="0D0D0D"/>
                </a:solidFill>
                <a:effectLst/>
                <a:uLnTx/>
                <a:uFillTx/>
                <a:latin typeface="Arial"/>
                <a:cs typeface="Arial"/>
              </a:rPr>
              <a:t>تحقق من الفهم باستخدام أسئلة توضيحية؛ لا تضع افتراضات أن الناجي/الناجية قد فهم/فهمت </a:t>
            </a:r>
          </a:p>
          <a:p>
            <a:pPr marL="90488" marR="0" lvl="0" indent="-274320" algn="r" defTabSz="914400" rtl="1" eaLnBrk="0" fontAlgn="base" latinLnBrk="0" hangingPunct="0">
              <a:lnSpc>
                <a:spcPct val="80000"/>
              </a:lnSpc>
              <a:spcBef>
                <a:spcPts val="1200"/>
              </a:spcBef>
              <a:spcAft>
                <a:spcPts val="200"/>
              </a:spcAft>
              <a:buClr>
                <a:srgbClr val="E8722D"/>
              </a:buClr>
              <a:buSzPct val="100000"/>
              <a:buFont typeface="Arial" pitchFamily="34" charset="0"/>
              <a:buChar char="•"/>
              <a:tabLst/>
              <a:defRPr/>
            </a:pPr>
            <a:r>
              <a:rPr kumimoji="0" lang="ar-SA" altLang="en-US" sz="2400" b="0" i="0" u="none" strike="noStrike" kern="1200" cap="none" normalizeH="0" noProof="0" dirty="0">
                <a:ln>
                  <a:noFill/>
                </a:ln>
                <a:solidFill>
                  <a:srgbClr val="0D0D0D"/>
                </a:solidFill>
                <a:effectLst/>
                <a:uLnTx/>
                <a:uFillTx/>
                <a:latin typeface="Arial"/>
                <a:cs typeface="Arial"/>
              </a:rPr>
              <a:t>يمكن أن يتراجع الشخص تحت الضغط إلى مستوى منخفض من الفهم</a:t>
            </a:r>
          </a:p>
          <a:p>
            <a:pPr marL="90488" marR="0" lvl="0" indent="-274320" algn="r" defTabSz="914400" rtl="1" eaLnBrk="0" fontAlgn="base" latinLnBrk="0" hangingPunct="0">
              <a:lnSpc>
                <a:spcPct val="80000"/>
              </a:lnSpc>
              <a:spcBef>
                <a:spcPts val="1200"/>
              </a:spcBef>
              <a:spcAft>
                <a:spcPts val="200"/>
              </a:spcAft>
              <a:buClr>
                <a:srgbClr val="E8722D"/>
              </a:buClr>
              <a:buSzPct val="100000"/>
              <a:buFont typeface="Arial" pitchFamily="34" charset="0"/>
              <a:buChar char="•"/>
              <a:tabLst/>
              <a:defRPr/>
            </a:pPr>
            <a:r>
              <a:rPr kumimoji="0" lang="ar-SA" altLang="en-US" sz="2400" b="0" i="0" u="none" strike="noStrike" kern="1200" cap="none" normalizeH="0" noProof="0" dirty="0">
                <a:ln>
                  <a:noFill/>
                </a:ln>
                <a:solidFill>
                  <a:srgbClr val="0D0D0D"/>
                </a:solidFill>
                <a:effectLst/>
                <a:uLnTx/>
                <a:uFillTx/>
                <a:latin typeface="Arial"/>
                <a:cs typeface="Arial"/>
              </a:rPr>
              <a:t>اطرح أسئلة قصيرة وبسيطة ومباشرة</a:t>
            </a:r>
          </a:p>
          <a:p>
            <a:pPr marL="90488" marR="0" lvl="0" indent="-274320" algn="r" defTabSz="914400" rtl="1" eaLnBrk="0" fontAlgn="base" latinLnBrk="0" hangingPunct="0">
              <a:lnSpc>
                <a:spcPct val="80000"/>
              </a:lnSpc>
              <a:spcBef>
                <a:spcPts val="1200"/>
              </a:spcBef>
              <a:spcAft>
                <a:spcPts val="200"/>
              </a:spcAft>
              <a:buClr>
                <a:srgbClr val="E8722D"/>
              </a:buClr>
              <a:buSzPct val="100000"/>
              <a:buFont typeface="Arial" pitchFamily="34" charset="0"/>
              <a:buChar char="•"/>
              <a:tabLst/>
              <a:defRPr/>
            </a:pPr>
            <a:r>
              <a:rPr kumimoji="0" lang="ar-SA" altLang="en-US" sz="2400" b="0" i="0" u="none" strike="noStrike" kern="1200" cap="none" normalizeH="0" noProof="0" dirty="0">
                <a:ln>
                  <a:noFill/>
                </a:ln>
                <a:solidFill>
                  <a:srgbClr val="0D0D0D"/>
                </a:solidFill>
                <a:effectLst/>
                <a:uLnTx/>
                <a:uFillTx/>
                <a:latin typeface="Arial"/>
                <a:cs typeface="Arial"/>
              </a:rPr>
              <a:t>استخدم لغة ملموسة</a:t>
            </a:r>
          </a:p>
          <a:p>
            <a:pPr marL="90488" marR="0" lvl="0" indent="-274320" algn="l" defTabSz="914400" rtl="1" eaLnBrk="0" fontAlgn="base" latinLnBrk="0" hangingPunct="0">
              <a:lnSpc>
                <a:spcPct val="110000"/>
              </a:lnSpc>
              <a:spcBef>
                <a:spcPts val="1200"/>
              </a:spcBef>
              <a:spcAft>
                <a:spcPts val="200"/>
              </a:spcAft>
              <a:buClr>
                <a:srgbClr val="E8722D"/>
              </a:buClr>
              <a:buSzPct val="100000"/>
              <a:buFont typeface="Arial" pitchFamily="34" charset="0"/>
              <a:buChar char="•"/>
              <a:tabLst/>
              <a:defRPr/>
            </a:pPr>
            <a:endParaRPr kumimoji="0" lang="ar-SA" altLang="en-US" sz="2400" b="0" i="0" u="none" strike="noStrike" kern="1200" cap="none" normalizeH="0" noProof="0" dirty="0">
              <a:ln>
                <a:noFill/>
              </a:ln>
              <a:solidFill>
                <a:schemeClr val="accent4">
                  <a:lumMod val="10000"/>
                </a:schemeClr>
              </a:solidFill>
              <a:effectLst/>
              <a:uLnTx/>
              <a:uFillTx/>
              <a:latin typeface="Arial"/>
              <a:ea typeface="Arial"/>
              <a:cs typeface="Arial"/>
            </a:endParaRPr>
          </a:p>
          <a:p>
            <a:pPr marL="90488" marR="0" lvl="0" indent="-274320" algn="l" defTabSz="914400" rtl="1" eaLnBrk="0" fontAlgn="base" latinLnBrk="0" hangingPunct="0">
              <a:lnSpc>
                <a:spcPct val="110000"/>
              </a:lnSpc>
              <a:spcBef>
                <a:spcPts val="1200"/>
              </a:spcBef>
              <a:spcAft>
                <a:spcPts val="200"/>
              </a:spcAft>
              <a:buClr>
                <a:srgbClr val="E8722D"/>
              </a:buClr>
              <a:buSzPct val="100000"/>
              <a:buFont typeface="Arial" pitchFamily="34" charset="0"/>
              <a:buChar char="•"/>
              <a:tabLst/>
              <a:defRPr/>
            </a:pPr>
            <a:endParaRPr kumimoji="0" lang="ar-SA" sz="2400" b="0" i="0" u="none" strike="noStrike" kern="1200" cap="none" normalizeH="0" noProof="0" dirty="0">
              <a:ln>
                <a:noFill/>
              </a:ln>
              <a:solidFill>
                <a:schemeClr val="tx2"/>
              </a:solidFill>
              <a:effectLst/>
              <a:uLnTx/>
              <a:uFillTx/>
              <a:latin typeface="Arial"/>
              <a:ea typeface="Arial"/>
              <a:cs typeface="Arial"/>
            </a:endParaRPr>
          </a:p>
        </p:txBody>
      </p:sp>
    </p:spTree>
    <p:extLst>
      <p:ext uri="{BB962C8B-B14F-4D97-AF65-F5344CB8AC3E}">
        <p14:creationId xmlns:p14="http://schemas.microsoft.com/office/powerpoint/2010/main" val="24736376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الموافقة المطلعة</a:t>
            </a:r>
            <a:endParaRPr spc="0" dirty="0">
              <a:cs typeface="+mn-cs"/>
            </a:endParaRPr>
          </a:p>
        </p:txBody>
      </p:sp>
      <p:sp>
        <p:nvSpPr>
          <p:cNvPr id="3" name="Content Placeholder 2"/>
          <p:cNvSpPr>
            <a:spLocks noGrp="1"/>
          </p:cNvSpPr>
          <p:nvPr>
            <p:ph idx="1"/>
          </p:nvPr>
        </p:nvSpPr>
        <p:spPr>
          <a:xfrm>
            <a:off x="1128712" y="1885950"/>
            <a:ext cx="10158412" cy="4667250"/>
          </a:xfrm>
        </p:spPr>
        <p:txBody>
          <a:bodyPr>
            <a:noAutofit/>
          </a:bodyPr>
          <a:lstStyle/>
          <a:p>
            <a:pPr marL="91440" lvl="1" indent="-91440" algn="r" rtl="1">
              <a:spcBef>
                <a:spcPts val="1200"/>
              </a:spcBef>
              <a:spcAft>
                <a:spcPts val="200"/>
              </a:spcAft>
              <a:buSzPct val="100000"/>
              <a:buNone/>
            </a:pPr>
            <a:r>
              <a:rPr lang="ar-SA" sz="2600" b="1" spc="0" dirty="0">
                <a:solidFill>
                  <a:schemeClr val="tx1"/>
                </a:solidFill>
                <a:latin typeface="Arial"/>
                <a:cs typeface="Arial"/>
              </a:rPr>
              <a:t>افترض أن جميع الناجين/الناجيات قادرون/قادرات على إبداء موافقة مطلعة.</a:t>
            </a:r>
          </a:p>
          <a:p>
            <a:pPr algn="r" rtl="1">
              <a:defRPr/>
            </a:pPr>
            <a:r>
              <a:rPr lang="ar-SA" sz="2400" spc="0" dirty="0">
                <a:solidFill>
                  <a:schemeClr val="tx1"/>
                </a:solidFill>
                <a:latin typeface="Arial"/>
                <a:cs typeface="Arial"/>
              </a:rPr>
              <a:t>إذا بدا أن الناجي/الناجية لديه/لديها صعوبة في الفهم، فانظر في ما يلي:</a:t>
            </a:r>
          </a:p>
          <a:p>
            <a:pPr rtl="1">
              <a:defRPr/>
            </a:pPr>
            <a:endParaRPr lang="ar-SA" sz="1400" spc="0" dirty="0">
              <a:solidFill>
                <a:schemeClr val="tx1"/>
              </a:solidFill>
            </a:endParaRPr>
          </a:p>
          <a:p>
            <a:pPr lvl="1" algn="r" rtl="1">
              <a:defRPr/>
            </a:pPr>
            <a:r>
              <a:rPr lang="ar-SA" sz="2400" spc="0" dirty="0">
                <a:solidFill>
                  <a:schemeClr val="tx1"/>
                </a:solidFill>
                <a:latin typeface="Arial"/>
                <a:cs typeface="Arial"/>
              </a:rPr>
              <a:t>هل جربت أكثر من طريقة للتواصل؟  هل منحته/منحتها الوقت الكافي للمعالجة؟ </a:t>
            </a:r>
          </a:p>
          <a:p>
            <a:pPr lvl="1" algn="r" rtl="1">
              <a:defRPr/>
            </a:pPr>
            <a:r>
              <a:rPr lang="ar-SA" sz="2400" spc="0" dirty="0">
                <a:solidFill>
                  <a:schemeClr val="tx1"/>
                </a:solidFill>
                <a:latin typeface="Arial"/>
                <a:cs typeface="Arial"/>
              </a:rPr>
              <a:t>هل أنت قادر على تحديد ما إذا كان الناجي/الناجية يفهم/تفهم المعلومات وعواقب القرارات التي يتخذها/تتخذها أم لا؟  كيف تم هذا التحديد؟</a:t>
            </a:r>
          </a:p>
          <a:p>
            <a:pPr lvl="1" algn="r" rtl="1">
              <a:defRPr/>
            </a:pPr>
            <a:r>
              <a:rPr lang="ar-SA" sz="2400" spc="0" dirty="0">
                <a:solidFill>
                  <a:schemeClr val="tx1"/>
                </a:solidFill>
                <a:latin typeface="Arial"/>
                <a:cs typeface="Arial"/>
              </a:rPr>
              <a:t>هل تمكنت من التأكد من أن قرارات الناجي/الناجية طوعية وليست إجبارية أو قسرية من قبل الآخرين؟</a:t>
            </a:r>
          </a:p>
          <a:p>
            <a:pPr algn="r" rtl="1">
              <a:defRPr/>
            </a:pPr>
            <a:r>
              <a:rPr lang="ar-SA" sz="2400" b="1" spc="0" dirty="0">
                <a:solidFill>
                  <a:schemeClr val="tx1"/>
                </a:solidFill>
                <a:latin typeface="Arial"/>
                <a:cs typeface="Arial"/>
              </a:rPr>
              <a:t>إذا لم تكن متأكداً من قدرة أحد الناجين/الناجيات على إبداء موافقة مطلعة، فاستشر مشرفك</a:t>
            </a:r>
          </a:p>
          <a:p>
            <a:pPr rtl="1">
              <a:defRPr/>
            </a:pPr>
            <a:endParaRPr lang="ar-SA" sz="2400" spc="0" dirty="0">
              <a:solidFill>
                <a:schemeClr val="tx1"/>
              </a:solidFill>
            </a:endParaRPr>
          </a:p>
          <a:p>
            <a:pPr rtl="1"/>
            <a:endParaRPr lang="ar-SA" sz="2400" spc="0" dirty="0">
              <a:solidFill>
                <a:schemeClr val="tx1"/>
              </a:solidFill>
            </a:endParaRPr>
          </a:p>
        </p:txBody>
      </p:sp>
    </p:spTree>
    <p:extLst>
      <p:ext uri="{BB962C8B-B14F-4D97-AF65-F5344CB8AC3E}">
        <p14:creationId xmlns:p14="http://schemas.microsoft.com/office/powerpoint/2010/main" val="369595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الموافقة المطلعة - المصالح المثلى</a:t>
            </a:r>
          </a:p>
        </p:txBody>
      </p:sp>
      <p:sp>
        <p:nvSpPr>
          <p:cNvPr id="3" name="Content Placeholder 2"/>
          <p:cNvSpPr>
            <a:spLocks noGrp="1"/>
          </p:cNvSpPr>
          <p:nvPr>
            <p:ph idx="1"/>
          </p:nvPr>
        </p:nvSpPr>
        <p:spPr>
          <a:xfrm>
            <a:off x="676274" y="2286000"/>
            <a:ext cx="10610850" cy="4022725"/>
          </a:xfrm>
        </p:spPr>
        <p:txBody>
          <a:bodyPr>
            <a:noAutofit/>
          </a:bodyPr>
          <a:lstStyle/>
          <a:p>
            <a:pPr indent="-457200" algn="r" rtl="1">
              <a:lnSpc>
                <a:spcPct val="120000"/>
              </a:lnSpc>
              <a:buNone/>
              <a:defRPr/>
            </a:pPr>
            <a:r>
              <a:rPr lang="ar-SA" b="1" spc="0" dirty="0" smtClean="0">
                <a:solidFill>
                  <a:schemeClr val="tx1"/>
                </a:solidFill>
                <a:latin typeface="Arial"/>
                <a:cs typeface="+mn-cs"/>
              </a:rPr>
              <a:t>إذا كان الناجي/الناجية ليست لديه/لديها القدرة على إبداء موافقة مطلعة، فاستخدم المبادئ التالية لتحديد القرارات التي تحقق المصلحة المثلى للناجي/الناجية:</a:t>
            </a:r>
            <a:endParaRPr lang="ar-SA" b="1" spc="0" dirty="0">
              <a:solidFill>
                <a:schemeClr val="tx1"/>
              </a:solidFill>
              <a:latin typeface="Arial"/>
              <a:cs typeface="+mn-cs"/>
            </a:endParaRPr>
          </a:p>
          <a:p>
            <a:pPr indent="-457200" algn="r" rtl="1">
              <a:lnSpc>
                <a:spcPct val="120000"/>
              </a:lnSpc>
              <a:defRPr/>
            </a:pPr>
            <a:endParaRPr lang="ar-SA" spc="0" dirty="0">
              <a:solidFill>
                <a:schemeClr val="tx1"/>
              </a:solidFill>
              <a:cs typeface="+mn-cs"/>
            </a:endParaRPr>
          </a:p>
          <a:p>
            <a:pPr lvl="1" indent="-457200" algn="r" rtl="1">
              <a:lnSpc>
                <a:spcPct val="120000"/>
              </a:lnSpc>
              <a:defRPr/>
            </a:pPr>
            <a:r>
              <a:rPr lang="ar-SA" sz="2400" b="1" dirty="0" smtClean="0">
                <a:solidFill>
                  <a:schemeClr val="tx1"/>
                </a:solidFill>
                <a:cs typeface="+mn-cs"/>
              </a:rPr>
              <a:t>السلامة:</a:t>
            </a:r>
            <a:r>
              <a:rPr lang="ar-SA" sz="2400" dirty="0" smtClean="0">
                <a:solidFill>
                  <a:schemeClr val="tx1"/>
                </a:solidFill>
                <a:cs typeface="+mn-cs"/>
              </a:rPr>
              <a:t> </a:t>
            </a:r>
            <a:r>
              <a:rPr lang="ar-SA" sz="2400" dirty="0">
                <a:solidFill>
                  <a:schemeClr val="tx1"/>
                </a:solidFill>
                <a:cs typeface="+mn-cs"/>
              </a:rPr>
              <a:t>هل يحمي القرار/الإجراء الناجي/الناجية من الاعتداء المحتمل؟</a:t>
            </a:r>
            <a:endParaRPr lang="en-US" sz="2200" spc="0" dirty="0">
              <a:solidFill>
                <a:schemeClr val="tx1"/>
              </a:solidFill>
              <a:cs typeface="+mn-cs"/>
            </a:endParaRPr>
          </a:p>
          <a:p>
            <a:pPr lvl="1" indent="-457200" algn="r" rtl="1">
              <a:lnSpc>
                <a:spcPct val="120000"/>
              </a:lnSpc>
              <a:defRPr/>
            </a:pPr>
            <a:r>
              <a:rPr lang="ar-SA" sz="2400" b="1" dirty="0" smtClean="0">
                <a:solidFill>
                  <a:schemeClr val="tx1"/>
                </a:solidFill>
                <a:cs typeface="+mn-cs"/>
              </a:rPr>
              <a:t>التمكين:</a:t>
            </a:r>
            <a:r>
              <a:rPr lang="ar-SA" sz="2400" dirty="0" smtClean="0">
                <a:solidFill>
                  <a:schemeClr val="tx1"/>
                </a:solidFill>
                <a:cs typeface="+mn-cs"/>
              </a:rPr>
              <a:t> </a:t>
            </a:r>
            <a:r>
              <a:rPr lang="ar-SA" sz="2400" dirty="0">
                <a:solidFill>
                  <a:schemeClr val="tx1"/>
                </a:solidFill>
                <a:cs typeface="+mn-cs"/>
              </a:rPr>
              <a:t>هل يتماشى القرار/الإجراء مع مصالح و /أو احتياجات الناجي/الناجية؟</a:t>
            </a:r>
            <a:endParaRPr lang="en-US" sz="2200" spc="0" dirty="0">
              <a:solidFill>
                <a:schemeClr val="tx1"/>
              </a:solidFill>
              <a:cs typeface="+mn-cs"/>
            </a:endParaRPr>
          </a:p>
          <a:p>
            <a:pPr lvl="1" indent="-457200" algn="r" rtl="1">
              <a:lnSpc>
                <a:spcPct val="120000"/>
              </a:lnSpc>
              <a:defRPr/>
            </a:pPr>
            <a:r>
              <a:rPr lang="ar-SA" sz="2400" b="1" dirty="0" smtClean="0">
                <a:solidFill>
                  <a:schemeClr val="tx1"/>
                </a:solidFill>
                <a:cs typeface="+mn-cs"/>
              </a:rPr>
              <a:t>تحليل التكاليف/المنافع:</a:t>
            </a:r>
            <a:r>
              <a:rPr lang="ar-SA" sz="2400" dirty="0" smtClean="0">
                <a:solidFill>
                  <a:schemeClr val="tx1"/>
                </a:solidFill>
                <a:cs typeface="+mn-cs"/>
              </a:rPr>
              <a:t> </a:t>
            </a:r>
            <a:r>
              <a:rPr lang="ar-SA" sz="2400" dirty="0">
                <a:solidFill>
                  <a:schemeClr val="tx1"/>
                </a:solidFill>
                <a:cs typeface="+mn-cs"/>
              </a:rPr>
              <a:t>هل تزيد المنافع المحتملة للقرار/الإجراء عن المخاطر؟</a:t>
            </a:r>
            <a:endParaRPr lang="en-US" sz="2200" spc="0" dirty="0">
              <a:solidFill>
                <a:schemeClr val="tx1"/>
              </a:solidFill>
              <a:cs typeface="+mn-cs"/>
            </a:endParaRPr>
          </a:p>
          <a:p>
            <a:pPr lvl="1" indent="-457200" algn="r" rtl="1">
              <a:lnSpc>
                <a:spcPct val="120000"/>
              </a:lnSpc>
              <a:defRPr/>
            </a:pPr>
            <a:r>
              <a:rPr lang="ar-SA" sz="2400" b="1" dirty="0" smtClean="0">
                <a:solidFill>
                  <a:schemeClr val="tx1"/>
                </a:solidFill>
                <a:cs typeface="+mn-cs"/>
              </a:rPr>
              <a:t>الشفاء:</a:t>
            </a:r>
            <a:r>
              <a:rPr lang="ar-SA" sz="2400" dirty="0" smtClean="0">
                <a:solidFill>
                  <a:schemeClr val="tx1"/>
                </a:solidFill>
                <a:cs typeface="+mn-cs"/>
              </a:rPr>
              <a:t> </a:t>
            </a:r>
            <a:r>
              <a:rPr lang="ar-SA" sz="2400" dirty="0">
                <a:solidFill>
                  <a:schemeClr val="tx1"/>
                </a:solidFill>
                <a:cs typeface="+mn-cs"/>
              </a:rPr>
              <a:t>هل يعزز القرار/الإجراء شفاء الناجي/الناجية وتعافيه/تعافيها بشكل عام؟</a:t>
            </a:r>
            <a:endParaRPr lang="ar-SA" sz="2200" spc="0" dirty="0">
              <a:solidFill>
                <a:schemeClr val="tx1"/>
              </a:solidFill>
              <a:latin typeface="Arial"/>
              <a:cs typeface="+mn-cs"/>
            </a:endParaRPr>
          </a:p>
          <a:p>
            <a:pPr indent="-457200" algn="r" rtl="1">
              <a:lnSpc>
                <a:spcPct val="120000"/>
              </a:lnSpc>
            </a:pPr>
            <a:endParaRPr lang="ar-SA" spc="0" dirty="0">
              <a:solidFill>
                <a:schemeClr val="tx1"/>
              </a:solidFill>
              <a:cs typeface="+mn-cs"/>
            </a:endParaRPr>
          </a:p>
        </p:txBody>
      </p:sp>
    </p:spTree>
    <p:extLst>
      <p:ext uri="{BB962C8B-B14F-4D97-AF65-F5344CB8AC3E}">
        <p14:creationId xmlns:p14="http://schemas.microsoft.com/office/powerpoint/2010/main" val="226161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73522" y="2419659"/>
            <a:ext cx="4769556" cy="1545564"/>
          </a:xfrm>
        </p:spPr>
        <p:txBody>
          <a:bodyPr>
            <a:normAutofit/>
          </a:bodyPr>
          <a:lstStyle/>
          <a:p>
            <a:pPr rtl="1"/>
            <a:r>
              <a:rPr lang="ar-SA" spc="0" smtClean="0">
                <a:latin typeface="Arial"/>
                <a:cs typeface="Arial"/>
              </a:rPr>
              <a:t>النشاط:</a:t>
            </a:r>
            <a:r>
              <a:rPr spc="0"/>
              <a:t/>
            </a:r>
            <a:br>
              <a:rPr spc="0"/>
            </a:br>
            <a:r>
              <a:rPr lang="ar-SA" spc="0" smtClean="0">
                <a:latin typeface="Arial"/>
                <a:cs typeface="Arial"/>
              </a:rPr>
              <a:t>العمل مع مقدمي الرعاية</a:t>
            </a:r>
          </a:p>
        </p:txBody>
      </p:sp>
      <p:sp>
        <p:nvSpPr>
          <p:cNvPr id="3" name="Content Placeholder 2"/>
          <p:cNvSpPr>
            <a:spLocks noGrp="1"/>
          </p:cNvSpPr>
          <p:nvPr>
            <p:ph idx="1"/>
          </p:nvPr>
        </p:nvSpPr>
        <p:spPr>
          <a:xfrm>
            <a:off x="527685" y="975078"/>
            <a:ext cx="5040629" cy="5053469"/>
          </a:xfrm>
        </p:spPr>
        <p:txBody>
          <a:bodyPr/>
          <a:lstStyle/>
          <a:p>
            <a:pPr algn="r" rtl="1">
              <a:buFont typeface="Wingdings" panose="05000000000000000000" pitchFamily="2" charset="2"/>
              <a:buChar char="ß"/>
            </a:pPr>
            <a:r>
              <a:rPr lang="ar-SA" sz="2400" dirty="0">
                <a:solidFill>
                  <a:schemeClr val="tx1"/>
                </a:solidFill>
                <a:latin typeface="Arial"/>
                <a:cs typeface="Arial"/>
              </a:rPr>
              <a:t>ناقش دراسة حالة ماريا في مجموعات صغيرة.  كن مستعداً للمشاركة مرة أخرى مع المجموعة. </a:t>
            </a:r>
          </a:p>
          <a:p>
            <a:pPr rtl="1"/>
            <a:endParaRPr lang="ar-SA" sz="2400" dirty="0">
              <a:solidFill>
                <a:schemeClr val="tx1"/>
              </a:solidFill>
            </a:endParaRPr>
          </a:p>
        </p:txBody>
      </p:sp>
    </p:spTree>
    <p:extLst>
      <p:ext uri="{BB962C8B-B14F-4D97-AF65-F5344CB8AC3E}">
        <p14:creationId xmlns:p14="http://schemas.microsoft.com/office/powerpoint/2010/main" val="32485203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العمل مع مقدمي الرعاية</a:t>
            </a:r>
          </a:p>
        </p:txBody>
      </p:sp>
      <p:sp>
        <p:nvSpPr>
          <p:cNvPr id="4" name="Content Placeholder 3"/>
          <p:cNvSpPr>
            <a:spLocks noGrp="1"/>
          </p:cNvSpPr>
          <p:nvPr>
            <p:ph idx="1"/>
          </p:nvPr>
        </p:nvSpPr>
        <p:spPr>
          <a:xfrm>
            <a:off x="1390650" y="1962150"/>
            <a:ext cx="9867900" cy="4346575"/>
          </a:xfrm>
        </p:spPr>
        <p:txBody>
          <a:bodyPr/>
          <a:lstStyle/>
          <a:p>
            <a:pPr algn="r" rtl="1">
              <a:buNone/>
            </a:pPr>
            <a:r>
              <a:rPr lang="ar-SA" b="1" spc="0" dirty="0">
                <a:solidFill>
                  <a:schemeClr val="tx1"/>
                </a:solidFill>
                <a:latin typeface="Arial"/>
                <a:cs typeface="Arial"/>
              </a:rPr>
              <a:t>احرص دائماً على استشارة الناجي/الناجية قبل إشراك مقدم رعاية أو أفراد آخرين من العائلة وإجراء تقييم بشكل روتيني لمخاطر وفوائد إشراك مقدم الرعاية وتقييم ما إذا كان إجراء ذلك ضرورياً وآمناً وتمكينياً أم لا.  </a:t>
            </a:r>
          </a:p>
          <a:p>
            <a:pPr algn="r" rtl="1">
              <a:buFont typeface="Arial" pitchFamily="34" charset="0"/>
              <a:buChar char="•"/>
            </a:pPr>
            <a:r>
              <a:rPr lang="ar-SA" spc="0" dirty="0">
                <a:solidFill>
                  <a:schemeClr val="tx1"/>
                </a:solidFill>
                <a:latin typeface="Arial"/>
                <a:cs typeface="Arial"/>
              </a:rPr>
              <a:t> تقييم السلامة</a:t>
            </a:r>
          </a:p>
          <a:p>
            <a:pPr algn="r" rtl="1">
              <a:buFont typeface="Arial" pitchFamily="34" charset="0"/>
              <a:buChar char="•"/>
            </a:pPr>
            <a:r>
              <a:rPr lang="ar-SA" spc="0" dirty="0">
                <a:solidFill>
                  <a:schemeClr val="tx1"/>
                </a:solidFill>
                <a:latin typeface="Arial"/>
                <a:cs typeface="Arial"/>
              </a:rPr>
              <a:t> التركيز على الناجي/الناجية</a:t>
            </a:r>
          </a:p>
          <a:p>
            <a:pPr algn="r" rtl="1">
              <a:buFont typeface="Arial" pitchFamily="34" charset="0"/>
              <a:buChar char="•"/>
            </a:pPr>
            <a:r>
              <a:rPr lang="ar-SA" spc="0" dirty="0">
                <a:solidFill>
                  <a:schemeClr val="tx1"/>
                </a:solidFill>
                <a:latin typeface="Arial"/>
                <a:cs typeface="Arial"/>
              </a:rPr>
              <a:t>  الحفاظ على السرية </a:t>
            </a:r>
          </a:p>
          <a:p>
            <a:pPr algn="r" rtl="1">
              <a:buFont typeface="Arial" pitchFamily="34" charset="0"/>
              <a:buChar char="•"/>
            </a:pPr>
            <a:r>
              <a:rPr lang="ar-SA" spc="0" dirty="0">
                <a:solidFill>
                  <a:schemeClr val="tx1"/>
                </a:solidFill>
                <a:latin typeface="Arial"/>
                <a:cs typeface="Arial"/>
              </a:rPr>
              <a:t>  دعم مقدمي الرعاية أو أفراد الأسرة (عندما يكونون داعمين وغير مسيئين)</a:t>
            </a:r>
          </a:p>
        </p:txBody>
      </p:sp>
    </p:spTree>
    <p:extLst>
      <p:ext uri="{BB962C8B-B14F-4D97-AF65-F5344CB8AC3E}">
        <p14:creationId xmlns:p14="http://schemas.microsoft.com/office/powerpoint/2010/main" val="1806857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r" rtl="1"/>
            <a:r>
              <a:rPr lang="ar-SA" spc="0" smtClean="0">
                <a:latin typeface="Arial"/>
                <a:cs typeface="Arial"/>
              </a:rPr>
              <a:t>إدارة حالة العنف المبني على النوع الاجتماعي  مع الناجين/الناجيات من ذوي الإعاقة</a:t>
            </a:r>
          </a:p>
        </p:txBody>
      </p:sp>
      <p:sp>
        <p:nvSpPr>
          <p:cNvPr id="3" name="Subtitle 2"/>
          <p:cNvSpPr>
            <a:spLocks noGrp="1"/>
          </p:cNvSpPr>
          <p:nvPr>
            <p:ph type="body" sz="quarter" idx="10"/>
          </p:nvPr>
        </p:nvSpPr>
        <p:spPr/>
        <p:txBody>
          <a:bodyPr/>
          <a:lstStyle/>
          <a:p>
            <a:pPr algn="r" rtl="1"/>
            <a:r>
              <a:rPr lang="ar-SA" sz="2800" spc="0" dirty="0">
                <a:latin typeface="Arial"/>
                <a:cs typeface="Arial"/>
              </a:rPr>
              <a:t>الوحدة 17ج</a:t>
            </a:r>
          </a:p>
          <a:p>
            <a:pPr rtl="1"/>
            <a:endParaRPr lang="ar-SA" spc="0" dirty="0"/>
          </a:p>
        </p:txBody>
      </p:sp>
      <p:sp>
        <p:nvSpPr>
          <p:cNvPr id="4" name="Text Placeholder 3"/>
          <p:cNvSpPr>
            <a:spLocks noGrp="1"/>
          </p:cNvSpPr>
          <p:nvPr>
            <p:ph type="body" sz="quarter" idx="11"/>
          </p:nvPr>
        </p:nvSpPr>
        <p:spPr/>
        <p:txBody>
          <a:bodyPr/>
          <a:lstStyle/>
          <a:p>
            <a:endParaRPr lang="en-US" spc="0" dirty="0"/>
          </a:p>
        </p:txBody>
      </p:sp>
      <p:cxnSp>
        <p:nvCxnSpPr>
          <p:cNvPr id="7" name="Straight Connector 6"/>
          <p:cNvCxnSpPr/>
          <p:nvPr/>
        </p:nvCxnSpPr>
        <p:spPr>
          <a:xfrm>
            <a:off x="1085850" y="477932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87879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تخطيط السلامة</a:t>
            </a:r>
          </a:p>
        </p:txBody>
      </p:sp>
      <p:sp>
        <p:nvSpPr>
          <p:cNvPr id="3" name="Content Placeholder 2"/>
          <p:cNvSpPr>
            <a:spLocks noGrp="1"/>
          </p:cNvSpPr>
          <p:nvPr>
            <p:ph idx="1"/>
          </p:nvPr>
        </p:nvSpPr>
        <p:spPr>
          <a:xfrm>
            <a:off x="1538288" y="2266950"/>
            <a:ext cx="9720262" cy="4022725"/>
          </a:xfrm>
        </p:spPr>
        <p:txBody>
          <a:bodyPr>
            <a:normAutofit/>
          </a:bodyPr>
          <a:lstStyle/>
          <a:p>
            <a:pPr indent="-457200" algn="r" rtl="1">
              <a:buNone/>
            </a:pPr>
            <a:r>
              <a:rPr lang="ar-SA" sz="2400" b="1" spc="0" dirty="0">
                <a:solidFill>
                  <a:schemeClr val="tx1"/>
                </a:solidFill>
                <a:latin typeface="Arial"/>
                <a:cs typeface="Arial"/>
              </a:rPr>
              <a:t>يجب أن تكون خطط السلامة الخاصة بالناجين/الناجيات من ذوي الإعاقة فردية للغاية وأن تأخذ في الاعتبار ما يلي:</a:t>
            </a:r>
          </a:p>
          <a:p>
            <a:pPr indent="-457200" algn="r" rtl="1">
              <a:buFont typeface="Arial" pitchFamily="34" charset="0"/>
              <a:buChar char="•"/>
            </a:pPr>
            <a:r>
              <a:rPr lang="ar-SA" spc="0" dirty="0">
                <a:solidFill>
                  <a:schemeClr val="tx1"/>
                </a:solidFill>
                <a:latin typeface="Arial"/>
                <a:cs typeface="Arial"/>
              </a:rPr>
              <a:t>الإعاقة الخاصة بالفرد وحالته المعيشية والطرق التي يمكن أن يحاول بها المعتدي استغلال إعاقة الناجي/الناجية لعزله/عزلها أو منعه/منعها من المغادرة أو إيذائه/إيذائها.</a:t>
            </a:r>
          </a:p>
          <a:p>
            <a:pPr indent="-457200" algn="r" rtl="1">
              <a:buFont typeface="Arial" pitchFamily="34" charset="0"/>
              <a:buChar char="•"/>
            </a:pPr>
            <a:r>
              <a:rPr lang="ar-SA" spc="0" dirty="0">
                <a:solidFill>
                  <a:schemeClr val="tx1"/>
                </a:solidFill>
                <a:latin typeface="Arial"/>
                <a:cs typeface="Arial"/>
              </a:rPr>
              <a:t>كيف يمكن أن تؤثر إعاقة الناجي/الناجية على تنفيذ خطة السلامة الخاصة به/بها، وتعديل الخطة بحسب الضرورة.</a:t>
            </a:r>
          </a:p>
          <a:p>
            <a:pPr indent="-457200" algn="r" rtl="1">
              <a:buFont typeface="Arial" pitchFamily="34" charset="0"/>
              <a:buChar char="•"/>
            </a:pPr>
            <a:r>
              <a:rPr lang="ar-SA" spc="0" dirty="0">
                <a:solidFill>
                  <a:schemeClr val="tx1"/>
                </a:solidFill>
                <a:latin typeface="Arial"/>
                <a:cs typeface="Arial"/>
              </a:rPr>
              <a:t>ما العناصر الخاصة بالإعاقة التي قد يحتاج إليها الشخص في حالة تنفيذ خطة السلامة الخاصة به، مثل الأدوية أو الأجهزة المساعدة أو المستلزمات أو الوثائق ذات الصلة للحصول على الدعم الصحي أو القانوني.</a:t>
            </a:r>
            <a:endParaRPr lang="ar-SA" spc="0" dirty="0"/>
          </a:p>
        </p:txBody>
      </p:sp>
    </p:spTree>
    <p:extLst>
      <p:ext uri="{BB962C8B-B14F-4D97-AF65-F5344CB8AC3E}">
        <p14:creationId xmlns:p14="http://schemas.microsoft.com/office/powerpoint/2010/main" val="26287197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rtl="1" eaLnBrk="1" fontAlgn="auto" hangingPunct="1">
              <a:spcAft>
                <a:spcPts val="0"/>
              </a:spcAft>
              <a:defRPr/>
            </a:pPr>
            <a:r>
              <a:rPr lang="ar-SA" spc="0" smtClean="0">
                <a:latin typeface="Arial"/>
                <a:cs typeface="Arial"/>
              </a:rPr>
              <a:t>الإنهاء</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أسئلة؟</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مخاوف؟</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rtl="1" eaLnBrk="1" fontAlgn="auto" hangingPunct="1">
              <a:buClr>
                <a:schemeClr val="accent3"/>
              </a:buClr>
              <a:defRPr/>
            </a:pPr>
            <a:r>
              <a:rPr lang="ar-SA" spc="0" smtClean="0">
                <a:latin typeface="Arial"/>
                <a:cs typeface="Arial"/>
              </a:rPr>
              <a:t>هل توجد أفكار؟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3889" y="2419659"/>
            <a:ext cx="4769556" cy="1545564"/>
          </a:xfrm>
          <a:ln>
            <a:solidFill>
              <a:schemeClr val="accent3"/>
            </a:solidFill>
          </a:ln>
        </p:spPr>
        <p:txBody>
          <a:bodyPr/>
          <a:lstStyle/>
          <a:p>
            <a:pPr rtl="1"/>
            <a:r>
              <a:rPr lang="ar-SA" spc="0" smtClean="0">
                <a:latin typeface="Arial"/>
                <a:cs typeface="Arial"/>
              </a:rPr>
              <a:t>الأهداف</a:t>
            </a:r>
          </a:p>
        </p:txBody>
      </p:sp>
      <p:sp>
        <p:nvSpPr>
          <p:cNvPr id="3" name="Content Placeholder 2"/>
          <p:cNvSpPr>
            <a:spLocks noGrp="1"/>
          </p:cNvSpPr>
          <p:nvPr>
            <p:ph idx="1"/>
          </p:nvPr>
        </p:nvSpPr>
        <p:spPr>
          <a:xfrm>
            <a:off x="808567" y="1141591"/>
            <a:ext cx="4478866" cy="5053469"/>
          </a:xfrm>
        </p:spPr>
        <p:txBody>
          <a:bodyPr/>
          <a:lstStyle/>
          <a:p>
            <a:pPr algn="r" rtl="1">
              <a:buFont typeface="Wingdings" panose="05000000000000000000" pitchFamily="2" charset="2"/>
              <a:buChar char="ß"/>
            </a:pPr>
            <a:r>
              <a:rPr lang="ar-SA" sz="2400" dirty="0">
                <a:latin typeface="Arial"/>
                <a:cs typeface="Arial"/>
              </a:rPr>
              <a:t>فهم الإعاقات المختلفة التي قد تكون لدى الناجين/الناجيات</a:t>
            </a:r>
          </a:p>
          <a:p>
            <a:pPr algn="r" rtl="1">
              <a:buFont typeface="Wingdings" panose="05000000000000000000" pitchFamily="2" charset="2"/>
              <a:buChar char="ß"/>
            </a:pPr>
            <a:r>
              <a:rPr lang="ar-SA" sz="2400" dirty="0">
                <a:latin typeface="Arial"/>
                <a:cs typeface="Arial"/>
              </a:rPr>
              <a:t>تحديد أساليب اتصال مختلفة للعمل مع </a:t>
            </a:r>
            <a:r>
              <a:rPr lang="ar-SA" sz="2400" dirty="0" smtClean="0">
                <a:latin typeface="Arial"/>
                <a:cs typeface="Arial"/>
              </a:rPr>
              <a:t>الناجين/الناجيات</a:t>
            </a:r>
            <a:r>
              <a:rPr lang="ar-EG" sz="2400" dirty="0" smtClean="0">
                <a:latin typeface="Arial"/>
                <a:cs typeface="Arial"/>
              </a:rPr>
              <a:t> </a:t>
            </a:r>
            <a:r>
              <a:rPr lang="ar-SA" sz="2400" dirty="0" smtClean="0">
                <a:latin typeface="Arial"/>
                <a:cs typeface="Arial"/>
              </a:rPr>
              <a:t>من </a:t>
            </a:r>
            <a:r>
              <a:rPr lang="ar-SA" sz="2400" dirty="0">
                <a:latin typeface="Arial"/>
                <a:cs typeface="Arial"/>
              </a:rPr>
              <a:t>ذوي الإعاقة</a:t>
            </a:r>
          </a:p>
          <a:p>
            <a:pPr algn="r" rtl="1">
              <a:buFont typeface="Wingdings" panose="05000000000000000000" pitchFamily="2" charset="2"/>
              <a:buChar char="ß"/>
            </a:pPr>
            <a:r>
              <a:rPr lang="ar-SA" sz="2400" dirty="0">
                <a:latin typeface="Arial"/>
                <a:cs typeface="Arial"/>
              </a:rPr>
              <a:t>إجراء تخطيط السلامة بطريقة دقيقة وشاملة مع الناجين/الناجيات من ذوي الإعاقة</a:t>
            </a:r>
          </a:p>
          <a:p>
            <a:pPr rtl="1">
              <a:buFont typeface="Wingdings" panose="05000000000000000000" pitchFamily="2" charset="2"/>
              <a:buChar char="ß"/>
            </a:pPr>
            <a:endParaRPr lang="ar-SA"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فهم الإعاقة</a:t>
            </a:r>
          </a:p>
        </p:txBody>
      </p:sp>
      <p:grpSp>
        <p:nvGrpSpPr>
          <p:cNvPr id="89" name="Group 88"/>
          <p:cNvGrpSpPr/>
          <p:nvPr/>
        </p:nvGrpSpPr>
        <p:grpSpPr>
          <a:xfrm flipH="1">
            <a:off x="1283967" y="1601347"/>
            <a:ext cx="14213364" cy="5417342"/>
            <a:chOff x="-3542215" y="1601347"/>
            <a:chExt cx="14213364" cy="5417342"/>
          </a:xfrm>
        </p:grpSpPr>
        <p:sp>
          <p:nvSpPr>
            <p:cNvPr id="72" name="Block Arc 71"/>
            <p:cNvSpPr/>
            <p:nvPr/>
          </p:nvSpPr>
          <p:spPr>
            <a:xfrm>
              <a:off x="-3542215" y="1601347"/>
              <a:ext cx="5417342" cy="5417342"/>
            </a:xfrm>
            <a:prstGeom prst="blockArc">
              <a:avLst>
                <a:gd name="adj1" fmla="val 18900000"/>
                <a:gd name="adj2" fmla="val 2700000"/>
                <a:gd name="adj3" fmla="val 399"/>
              </a:avLst>
            </a:prstGeom>
          </p:spPr>
          <p:style>
            <a:lnRef idx="2">
              <a:schemeClr val="accent6">
                <a:hueOff val="0"/>
                <a:satOff val="0"/>
                <a:lumOff val="0"/>
                <a:alphaOff val="0"/>
              </a:schemeClr>
            </a:lnRef>
            <a:fillRef idx="0">
              <a:schemeClr val="accent6">
                <a:tint val="90000"/>
                <a:hueOff val="0"/>
                <a:satOff val="0"/>
                <a:lumOff val="0"/>
                <a:alphaOff val="0"/>
              </a:schemeClr>
            </a:fillRef>
            <a:effectRef idx="0">
              <a:schemeClr val="accent6">
                <a:tint val="90000"/>
                <a:hueOff val="0"/>
                <a:satOff val="0"/>
                <a:lumOff val="0"/>
                <a:alphaOff val="0"/>
              </a:schemeClr>
            </a:effectRef>
            <a:fontRef idx="minor">
              <a:schemeClr val="tx1">
                <a:hueOff val="0"/>
                <a:satOff val="0"/>
                <a:lumOff val="0"/>
                <a:alphaOff val="0"/>
              </a:schemeClr>
            </a:fontRef>
          </p:style>
        </p:sp>
        <p:grpSp>
          <p:nvGrpSpPr>
            <p:cNvPr id="73" name="Group 72"/>
            <p:cNvGrpSpPr/>
            <p:nvPr/>
          </p:nvGrpSpPr>
          <p:grpSpPr>
            <a:xfrm>
              <a:off x="1460968" y="2607922"/>
              <a:ext cx="9210180" cy="618856"/>
              <a:chOff x="455546" y="309267"/>
              <a:chExt cx="9210180" cy="618856"/>
            </a:xfrm>
          </p:grpSpPr>
          <p:sp>
            <p:nvSpPr>
              <p:cNvPr id="74" name="Rectangle 73"/>
              <p:cNvSpPr/>
              <p:nvPr/>
            </p:nvSpPr>
            <p:spPr>
              <a:xfrm>
                <a:off x="455546" y="309267"/>
                <a:ext cx="9210180" cy="618856"/>
              </a:xfrm>
              <a:prstGeom prst="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75" name="Rectangle 74"/>
              <p:cNvSpPr/>
              <p:nvPr/>
            </p:nvSpPr>
            <p:spPr>
              <a:xfrm>
                <a:off x="455546" y="309267"/>
                <a:ext cx="9210180" cy="618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1217" tIns="83820" rIns="83820" bIns="83820" numCol="1" spcCol="1270" anchor="ctr" anchorCtr="0">
                <a:noAutofit/>
              </a:bodyPr>
              <a:lstStyle/>
              <a:p>
                <a:pPr marL="400050" lvl="0" algn="r" defTabSz="1466850" rtl="1">
                  <a:lnSpc>
                    <a:spcPct val="90000"/>
                  </a:lnSpc>
                  <a:spcBef>
                    <a:spcPct val="0"/>
                  </a:spcBef>
                  <a:spcAft>
                    <a:spcPct val="35000"/>
                  </a:spcAft>
                </a:pPr>
                <a:r>
                  <a:rPr lang="ar-SA" sz="3300" kern="1200" dirty="0" smtClean="0"/>
                  <a:t>الإعاقات البدنية</a:t>
                </a:r>
              </a:p>
            </p:txBody>
          </p:sp>
        </p:grpSp>
        <p:sp>
          <p:nvSpPr>
            <p:cNvPr id="76" name="Oval 75"/>
            <p:cNvSpPr/>
            <p:nvPr/>
          </p:nvSpPr>
          <p:spPr>
            <a:xfrm>
              <a:off x="1074183" y="2530565"/>
              <a:ext cx="773570" cy="773570"/>
            </a:xfrm>
            <a:prstGeom prst="ellipse">
              <a:avLst/>
            </a:prstGeom>
          </p:spPr>
          <p:style>
            <a:lnRef idx="2">
              <a:schemeClr val="accent5">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nvGrpSpPr>
            <p:cNvPr id="77" name="Group 76"/>
            <p:cNvGrpSpPr/>
            <p:nvPr/>
          </p:nvGrpSpPr>
          <p:grpSpPr>
            <a:xfrm>
              <a:off x="1815773" y="3536367"/>
              <a:ext cx="8855376" cy="618856"/>
              <a:chOff x="810351" y="1237712"/>
              <a:chExt cx="8855376" cy="618856"/>
            </a:xfrm>
          </p:grpSpPr>
          <p:sp>
            <p:nvSpPr>
              <p:cNvPr id="78" name="Rectangle 77"/>
              <p:cNvSpPr/>
              <p:nvPr/>
            </p:nvSpPr>
            <p:spPr>
              <a:xfrm>
                <a:off x="810351" y="1237712"/>
                <a:ext cx="8855376" cy="618856"/>
              </a:xfrm>
              <a:prstGeom prst="rect">
                <a:avLst/>
              </a:prstGeom>
            </p:spPr>
            <p:style>
              <a:lnRef idx="2">
                <a:schemeClr val="lt1">
                  <a:hueOff val="0"/>
                  <a:satOff val="0"/>
                  <a:lumOff val="0"/>
                  <a:alphaOff val="0"/>
                </a:schemeClr>
              </a:lnRef>
              <a:fillRef idx="1">
                <a:schemeClr val="accent5">
                  <a:hueOff val="-411773"/>
                  <a:satOff val="-7984"/>
                  <a:lumOff val="-2876"/>
                  <a:alphaOff val="0"/>
                </a:schemeClr>
              </a:fillRef>
              <a:effectRef idx="0">
                <a:schemeClr val="accent5">
                  <a:hueOff val="-411773"/>
                  <a:satOff val="-7984"/>
                  <a:lumOff val="-2876"/>
                  <a:alphaOff val="0"/>
                </a:schemeClr>
              </a:effectRef>
              <a:fontRef idx="minor">
                <a:schemeClr val="lt1"/>
              </a:fontRef>
            </p:style>
          </p:sp>
          <p:sp>
            <p:nvSpPr>
              <p:cNvPr id="79" name="Rectangle 78"/>
              <p:cNvSpPr/>
              <p:nvPr/>
            </p:nvSpPr>
            <p:spPr>
              <a:xfrm>
                <a:off x="810351" y="1237712"/>
                <a:ext cx="8855376" cy="618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1217" tIns="83820" rIns="83820" bIns="83820" numCol="1" spcCol="1270" anchor="ctr" anchorCtr="0">
                <a:noAutofit/>
              </a:bodyPr>
              <a:lstStyle/>
              <a:p>
                <a:pPr marL="400050" lvl="0" algn="r" defTabSz="1466850" rtl="1">
                  <a:lnSpc>
                    <a:spcPct val="90000"/>
                  </a:lnSpc>
                  <a:spcBef>
                    <a:spcPct val="0"/>
                  </a:spcBef>
                  <a:spcAft>
                    <a:spcPct val="35000"/>
                  </a:spcAft>
                </a:pPr>
                <a:r>
                  <a:rPr lang="ar-SA" sz="3300" kern="1200" dirty="0" smtClean="0"/>
                  <a:t>الإعاقات الحسية</a:t>
                </a:r>
              </a:p>
            </p:txBody>
          </p:sp>
        </p:grpSp>
        <p:sp>
          <p:nvSpPr>
            <p:cNvPr id="80" name="Oval 79"/>
            <p:cNvSpPr/>
            <p:nvPr/>
          </p:nvSpPr>
          <p:spPr>
            <a:xfrm>
              <a:off x="1428988" y="3459010"/>
              <a:ext cx="773570" cy="773570"/>
            </a:xfrm>
            <a:prstGeom prst="ellipse">
              <a:avLst/>
            </a:prstGeom>
          </p:spPr>
          <p:style>
            <a:lnRef idx="2">
              <a:schemeClr val="accent5">
                <a:hueOff val="-411773"/>
                <a:satOff val="-7984"/>
                <a:lumOff val="-2876"/>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nvGrpSpPr>
            <p:cNvPr id="81" name="Group 80"/>
            <p:cNvGrpSpPr/>
            <p:nvPr/>
          </p:nvGrpSpPr>
          <p:grpSpPr>
            <a:xfrm>
              <a:off x="1815773" y="4464811"/>
              <a:ext cx="8855376" cy="618856"/>
              <a:chOff x="810351" y="2166156"/>
              <a:chExt cx="8855376" cy="618856"/>
            </a:xfrm>
          </p:grpSpPr>
          <p:sp>
            <p:nvSpPr>
              <p:cNvPr id="82" name="Rectangle 81"/>
              <p:cNvSpPr/>
              <p:nvPr/>
            </p:nvSpPr>
            <p:spPr>
              <a:xfrm>
                <a:off x="810351" y="2166156"/>
                <a:ext cx="8855376" cy="618856"/>
              </a:xfrm>
              <a:prstGeom prst="rect">
                <a:avLst/>
              </a:prstGeom>
            </p:spPr>
            <p:style>
              <a:lnRef idx="2">
                <a:schemeClr val="lt1">
                  <a:hueOff val="0"/>
                  <a:satOff val="0"/>
                  <a:lumOff val="0"/>
                  <a:alphaOff val="0"/>
                </a:schemeClr>
              </a:lnRef>
              <a:fillRef idx="1">
                <a:schemeClr val="accent5">
                  <a:hueOff val="-823545"/>
                  <a:satOff val="-15969"/>
                  <a:lumOff val="-5751"/>
                  <a:alphaOff val="0"/>
                </a:schemeClr>
              </a:fillRef>
              <a:effectRef idx="0">
                <a:schemeClr val="accent5">
                  <a:hueOff val="-823545"/>
                  <a:satOff val="-15969"/>
                  <a:lumOff val="-5751"/>
                  <a:alphaOff val="0"/>
                </a:schemeClr>
              </a:effectRef>
              <a:fontRef idx="minor">
                <a:schemeClr val="lt1"/>
              </a:fontRef>
            </p:style>
          </p:sp>
          <p:sp>
            <p:nvSpPr>
              <p:cNvPr id="83" name="Rectangle 82"/>
              <p:cNvSpPr/>
              <p:nvPr/>
            </p:nvSpPr>
            <p:spPr>
              <a:xfrm>
                <a:off x="810351" y="2166156"/>
                <a:ext cx="8855376" cy="618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1217" tIns="83820" rIns="83820" bIns="83820" numCol="1" spcCol="1270" anchor="ctr" anchorCtr="0">
                <a:noAutofit/>
              </a:bodyPr>
              <a:lstStyle/>
              <a:p>
                <a:pPr marL="457200" lvl="0" algn="r" defTabSz="1466850" rtl="1">
                  <a:lnSpc>
                    <a:spcPct val="90000"/>
                  </a:lnSpc>
                  <a:spcBef>
                    <a:spcPct val="0"/>
                  </a:spcBef>
                  <a:spcAft>
                    <a:spcPct val="35000"/>
                  </a:spcAft>
                </a:pPr>
                <a:r>
                  <a:rPr lang="ar-SA" sz="3300" kern="1200" dirty="0" smtClean="0"/>
                  <a:t>الإعاقات الذهنية</a:t>
                </a:r>
              </a:p>
            </p:txBody>
          </p:sp>
        </p:grpSp>
        <p:sp>
          <p:nvSpPr>
            <p:cNvPr id="84" name="Oval 83"/>
            <p:cNvSpPr/>
            <p:nvPr/>
          </p:nvSpPr>
          <p:spPr>
            <a:xfrm>
              <a:off x="1428988" y="4387454"/>
              <a:ext cx="773570" cy="773570"/>
            </a:xfrm>
            <a:prstGeom prst="ellipse">
              <a:avLst/>
            </a:prstGeom>
          </p:spPr>
          <p:style>
            <a:lnRef idx="2">
              <a:schemeClr val="accent5">
                <a:hueOff val="-823545"/>
                <a:satOff val="-15969"/>
                <a:lumOff val="-5751"/>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nvGrpSpPr>
            <p:cNvPr id="85" name="Group 84"/>
            <p:cNvGrpSpPr/>
            <p:nvPr/>
          </p:nvGrpSpPr>
          <p:grpSpPr>
            <a:xfrm>
              <a:off x="1460968" y="5393256"/>
              <a:ext cx="9210180" cy="618856"/>
              <a:chOff x="455546" y="3094601"/>
              <a:chExt cx="9210180" cy="618856"/>
            </a:xfrm>
          </p:grpSpPr>
          <p:sp>
            <p:nvSpPr>
              <p:cNvPr id="86" name="Rectangle 85"/>
              <p:cNvSpPr/>
              <p:nvPr/>
            </p:nvSpPr>
            <p:spPr>
              <a:xfrm>
                <a:off x="455546" y="3094601"/>
                <a:ext cx="9210180" cy="618856"/>
              </a:xfrm>
              <a:prstGeom prst="rect">
                <a:avLst/>
              </a:prstGeom>
            </p:spPr>
            <p:style>
              <a:lnRef idx="2">
                <a:schemeClr val="lt1">
                  <a:hueOff val="0"/>
                  <a:satOff val="0"/>
                  <a:lumOff val="0"/>
                  <a:alphaOff val="0"/>
                </a:schemeClr>
              </a:lnRef>
              <a:fillRef idx="1">
                <a:schemeClr val="accent5">
                  <a:hueOff val="-1235318"/>
                  <a:satOff val="-23953"/>
                  <a:lumOff val="-8627"/>
                  <a:alphaOff val="0"/>
                </a:schemeClr>
              </a:fillRef>
              <a:effectRef idx="0">
                <a:schemeClr val="accent5">
                  <a:hueOff val="-1235318"/>
                  <a:satOff val="-23953"/>
                  <a:lumOff val="-8627"/>
                  <a:alphaOff val="0"/>
                </a:schemeClr>
              </a:effectRef>
              <a:fontRef idx="minor">
                <a:schemeClr val="lt1"/>
              </a:fontRef>
            </p:style>
          </p:sp>
          <p:sp>
            <p:nvSpPr>
              <p:cNvPr id="87" name="Rectangle 86"/>
              <p:cNvSpPr/>
              <p:nvPr/>
            </p:nvSpPr>
            <p:spPr>
              <a:xfrm>
                <a:off x="455546" y="3094601"/>
                <a:ext cx="9210180" cy="61885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1217" tIns="83820" rIns="83820" bIns="83820" numCol="1" spcCol="1270" anchor="ctr" anchorCtr="0">
                <a:noAutofit/>
              </a:bodyPr>
              <a:lstStyle/>
              <a:p>
                <a:pPr marL="400050" lvl="0" algn="r" defTabSz="1466850" rtl="1">
                  <a:lnSpc>
                    <a:spcPct val="90000"/>
                  </a:lnSpc>
                  <a:spcBef>
                    <a:spcPct val="0"/>
                  </a:spcBef>
                  <a:spcAft>
                    <a:spcPct val="35000"/>
                  </a:spcAft>
                </a:pPr>
                <a:r>
                  <a:rPr lang="ar-SA" sz="3300" kern="1200" dirty="0" smtClean="0"/>
                  <a:t>الإعاقات النفسية الاجتماعية</a:t>
                </a:r>
                <a:endParaRPr lang="ar-SA" sz="3300" kern="1200" dirty="0"/>
              </a:p>
            </p:txBody>
          </p:sp>
        </p:grpSp>
        <p:sp>
          <p:nvSpPr>
            <p:cNvPr id="88" name="Oval 87"/>
            <p:cNvSpPr/>
            <p:nvPr/>
          </p:nvSpPr>
          <p:spPr>
            <a:xfrm>
              <a:off x="1074183" y="5315899"/>
              <a:ext cx="773570" cy="773570"/>
            </a:xfrm>
            <a:prstGeom prst="ellipse">
              <a:avLst/>
            </a:prstGeom>
          </p:spPr>
          <p:style>
            <a:lnRef idx="2">
              <a:schemeClr val="accent5">
                <a:hueOff val="-1235318"/>
                <a:satOff val="-23953"/>
                <a:lumOff val="-8627"/>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spTree>
    <p:extLst>
      <p:ext uri="{BB962C8B-B14F-4D97-AF65-F5344CB8AC3E}">
        <p14:creationId xmlns:p14="http://schemas.microsoft.com/office/powerpoint/2010/main" val="794738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فهم الإعاقة</a:t>
            </a:r>
          </a:p>
        </p:txBody>
      </p:sp>
      <p:sp>
        <p:nvSpPr>
          <p:cNvPr id="3" name="Content Placeholder 2"/>
          <p:cNvSpPr>
            <a:spLocks noGrp="1"/>
          </p:cNvSpPr>
          <p:nvPr>
            <p:ph idx="1"/>
          </p:nvPr>
        </p:nvSpPr>
        <p:spPr>
          <a:xfrm>
            <a:off x="714373" y="1988820"/>
            <a:ext cx="11087100" cy="4022725"/>
          </a:xfrm>
        </p:spPr>
        <p:txBody>
          <a:bodyPr>
            <a:normAutofit/>
          </a:bodyPr>
          <a:lstStyle/>
          <a:p>
            <a:pPr algn="ctr" rtl="1"/>
            <a:r>
              <a:rPr lang="ar-SA" sz="2400" b="1" spc="0" dirty="0">
                <a:solidFill>
                  <a:schemeClr val="tx1"/>
                </a:solidFill>
                <a:latin typeface="Arial"/>
                <a:cs typeface="Arial"/>
              </a:rPr>
              <a:t>يتعرض الأشخاص ذوو الإعاقات لخطر التعرض للعنف و/أو الاعتداء الجنسي المنزلي بدرجة أكبر</a:t>
            </a:r>
          </a:p>
        </p:txBody>
      </p:sp>
      <p:sp>
        <p:nvSpPr>
          <p:cNvPr id="4" name="TextBox 3"/>
          <p:cNvSpPr txBox="1"/>
          <p:nvPr/>
        </p:nvSpPr>
        <p:spPr>
          <a:xfrm>
            <a:off x="532793" y="3028860"/>
            <a:ext cx="10754331" cy="7109639"/>
          </a:xfrm>
          <a:prstGeom prst="rect">
            <a:avLst/>
          </a:prstGeom>
          <a:noFill/>
        </p:spPr>
        <p:txBody>
          <a:bodyPr wrap="square" numCol="2" rtlCol="1">
            <a:spAutoFit/>
          </a:bodyPr>
          <a:lstStyle/>
          <a:p>
            <a:pPr algn="r" rtl="1">
              <a:lnSpc>
                <a:spcPct val="110000"/>
              </a:lnSpc>
            </a:pPr>
            <a:r>
              <a:rPr lang="ar-SA" sz="2400" b="1" dirty="0">
                <a:latin typeface="Arial"/>
                <a:cs typeface="Arial"/>
              </a:rPr>
              <a:t>حقائق</a:t>
            </a:r>
            <a:r>
              <a:rPr lang="ar-SA" dirty="0" smtClean="0">
                <a:latin typeface="Arial"/>
                <a:cs typeface="Arial"/>
              </a:rPr>
              <a:t> </a:t>
            </a:r>
          </a:p>
          <a:p>
            <a:pPr marL="342900" indent="-342900" algn="r" rtl="1">
              <a:lnSpc>
                <a:spcPct val="110000"/>
              </a:lnSpc>
              <a:buFont typeface="Wingdings" panose="05000000000000000000" pitchFamily="2" charset="2"/>
              <a:buChar char="×"/>
            </a:pPr>
            <a:r>
              <a:rPr lang="ar-SA" sz="2400" dirty="0">
                <a:latin typeface="Arial"/>
                <a:cs typeface="Arial"/>
              </a:rPr>
              <a:t>زيادة الاعتماد على الآخرين للرعاية</a:t>
            </a:r>
          </a:p>
          <a:p>
            <a:pPr marL="342900" indent="-342900" algn="r" rtl="1">
              <a:lnSpc>
                <a:spcPct val="110000"/>
              </a:lnSpc>
              <a:buFont typeface="Wingdings" panose="05000000000000000000" pitchFamily="2" charset="2"/>
              <a:buChar char="×"/>
            </a:pPr>
            <a:r>
              <a:rPr lang="ar-SA" sz="2400" dirty="0">
                <a:latin typeface="Arial"/>
                <a:cs typeface="Arial"/>
              </a:rPr>
              <a:t>زيادة قابلية التعرض للخطر بسبب حالة </a:t>
            </a:r>
            <a:r>
              <a:rPr lang="ar-EG" sz="2400" dirty="0" smtClean="0">
                <a:latin typeface="Arial"/>
                <a:cs typeface="Arial"/>
              </a:rPr>
              <a:t>              </a:t>
            </a:r>
            <a:r>
              <a:rPr lang="ar-SA" sz="2400" dirty="0" smtClean="0">
                <a:latin typeface="Arial"/>
                <a:cs typeface="Arial"/>
              </a:rPr>
              <a:t>الإعاقة</a:t>
            </a:r>
            <a:endParaRPr lang="ar-SA" sz="2400" dirty="0">
              <a:latin typeface="Arial"/>
              <a:cs typeface="Arial"/>
            </a:endParaRPr>
          </a:p>
          <a:p>
            <a:pPr marL="342900" indent="-342900" algn="r" rtl="1">
              <a:lnSpc>
                <a:spcPct val="110000"/>
              </a:lnSpc>
              <a:buFont typeface="Wingdings" panose="05000000000000000000" pitchFamily="2" charset="2"/>
              <a:buChar char="×"/>
            </a:pPr>
            <a:r>
              <a:rPr lang="ar-SA" sz="2400" dirty="0">
                <a:latin typeface="Arial"/>
                <a:cs typeface="Arial"/>
              </a:rPr>
              <a:t>زيادة العزلة </a:t>
            </a:r>
          </a:p>
          <a:p>
            <a:pPr marL="342900" indent="-342900" algn="r" rtl="1">
              <a:lnSpc>
                <a:spcPct val="110000"/>
              </a:lnSpc>
              <a:buFont typeface="Wingdings" panose="05000000000000000000" pitchFamily="2" charset="2"/>
              <a:buChar char="×"/>
            </a:pPr>
            <a:r>
              <a:rPr lang="ar-SA" sz="2400" dirty="0">
                <a:latin typeface="Arial"/>
                <a:cs typeface="Arial"/>
              </a:rPr>
              <a:t>زيادة صعوبة الوصول إلى خدمات الدعم </a:t>
            </a:r>
            <a:r>
              <a:rPr lang="ar-EG" sz="2400" dirty="0" smtClean="0">
                <a:latin typeface="Arial"/>
                <a:cs typeface="Arial"/>
              </a:rPr>
              <a:t>             </a:t>
            </a:r>
            <a:r>
              <a:rPr lang="ar-SA" sz="2400" dirty="0" smtClean="0">
                <a:latin typeface="Arial"/>
                <a:cs typeface="Arial"/>
              </a:rPr>
              <a:t>المناسبة </a:t>
            </a:r>
            <a:endParaRPr lang="ar-EG" sz="2400" dirty="0" smtClean="0">
              <a:latin typeface="Arial"/>
              <a:cs typeface="Arial"/>
            </a:endParaRPr>
          </a:p>
          <a:p>
            <a:pPr marL="342900" indent="-342900" algn="r" rtl="1">
              <a:lnSpc>
                <a:spcPct val="110000"/>
              </a:lnSpc>
              <a:buFont typeface="Wingdings" panose="05000000000000000000" pitchFamily="2" charset="2"/>
              <a:buChar char="×"/>
            </a:pPr>
            <a:endParaRPr lang="ar-EG" sz="2400" dirty="0">
              <a:latin typeface="Arial"/>
              <a:cs typeface="Arial"/>
            </a:endParaRPr>
          </a:p>
          <a:p>
            <a:pPr marL="342900" indent="-342900" algn="r" rtl="1">
              <a:lnSpc>
                <a:spcPct val="110000"/>
              </a:lnSpc>
              <a:buFont typeface="Wingdings" panose="05000000000000000000" pitchFamily="2" charset="2"/>
              <a:buChar char="×"/>
            </a:pPr>
            <a:endParaRPr lang="ar-EG" sz="2400" dirty="0" smtClean="0">
              <a:latin typeface="Arial"/>
              <a:cs typeface="Arial"/>
            </a:endParaRPr>
          </a:p>
          <a:p>
            <a:pPr marL="342900" indent="-342900" algn="r" rtl="1">
              <a:lnSpc>
                <a:spcPct val="110000"/>
              </a:lnSpc>
              <a:buFont typeface="Wingdings" panose="05000000000000000000" pitchFamily="2" charset="2"/>
              <a:buChar char="×"/>
            </a:pPr>
            <a:endParaRPr lang="ar-SA" sz="2400" dirty="0">
              <a:latin typeface="Arial"/>
              <a:cs typeface="Arial"/>
            </a:endParaRPr>
          </a:p>
          <a:p>
            <a:pPr marL="342900" indent="-342900" rtl="1">
              <a:lnSpc>
                <a:spcPct val="110000"/>
              </a:lnSpc>
              <a:buFont typeface="Wingdings" panose="05000000000000000000" pitchFamily="2" charset="2"/>
              <a:buChar char="×"/>
            </a:pPr>
            <a:endParaRPr lang="ar-SA" sz="2400" dirty="0"/>
          </a:p>
          <a:p>
            <a:pPr marL="342900" indent="-342900" rtl="1">
              <a:lnSpc>
                <a:spcPct val="110000"/>
              </a:lnSpc>
              <a:buFont typeface="Wingdings" panose="05000000000000000000" pitchFamily="2" charset="2"/>
              <a:buChar char="×"/>
            </a:pPr>
            <a:endParaRPr lang="ar-EG" sz="2400" dirty="0" smtClean="0"/>
          </a:p>
          <a:p>
            <a:pPr marL="342900" indent="-342900" rtl="1">
              <a:lnSpc>
                <a:spcPct val="110000"/>
              </a:lnSpc>
              <a:buFont typeface="Wingdings" panose="05000000000000000000" pitchFamily="2" charset="2"/>
              <a:buChar char="×"/>
            </a:pPr>
            <a:endParaRPr lang="ar-EG" sz="2400" dirty="0"/>
          </a:p>
          <a:p>
            <a:pPr marL="342900" indent="-342900" rtl="1">
              <a:lnSpc>
                <a:spcPct val="110000"/>
              </a:lnSpc>
              <a:buFont typeface="Wingdings" panose="05000000000000000000" pitchFamily="2" charset="2"/>
              <a:buChar char="×"/>
            </a:pPr>
            <a:endParaRPr lang="ar-EG" sz="2400" dirty="0" smtClean="0"/>
          </a:p>
          <a:p>
            <a:pPr rtl="1">
              <a:lnSpc>
                <a:spcPct val="110000"/>
              </a:lnSpc>
            </a:pPr>
            <a:endParaRPr lang="ar-SA" sz="2400" dirty="0"/>
          </a:p>
          <a:p>
            <a:pPr marL="342900" indent="-342900" rtl="1">
              <a:lnSpc>
                <a:spcPct val="110000"/>
              </a:lnSpc>
              <a:buFont typeface="Wingdings" panose="05000000000000000000" pitchFamily="2" charset="2"/>
              <a:buChar char="×"/>
            </a:pPr>
            <a:endParaRPr lang="ar-SA" sz="2400" dirty="0"/>
          </a:p>
          <a:p>
            <a:pPr marL="342900" indent="-342900" rtl="1">
              <a:lnSpc>
                <a:spcPct val="110000"/>
              </a:lnSpc>
              <a:buFont typeface="Wingdings" panose="05000000000000000000" pitchFamily="2" charset="2"/>
              <a:buChar char="×"/>
            </a:pPr>
            <a:endParaRPr lang="ar-SA" sz="2400" dirty="0"/>
          </a:p>
          <a:p>
            <a:pPr algn="r" rtl="1">
              <a:lnSpc>
                <a:spcPct val="110000"/>
              </a:lnSpc>
            </a:pPr>
            <a:r>
              <a:rPr lang="ar-SA" sz="2400" b="1" dirty="0" smtClean="0">
                <a:latin typeface="Arial"/>
                <a:cs typeface="Arial"/>
              </a:rPr>
              <a:t>أساطير</a:t>
            </a:r>
            <a:endParaRPr lang="ar-SA" sz="2400" b="1" dirty="0">
              <a:latin typeface="Arial"/>
              <a:cs typeface="Arial"/>
            </a:endParaRPr>
          </a:p>
          <a:p>
            <a:pPr marL="342900" indent="-342900" algn="r" rtl="1">
              <a:lnSpc>
                <a:spcPct val="110000"/>
              </a:lnSpc>
              <a:buFont typeface="Wingdings" panose="05000000000000000000" pitchFamily="2" charset="2"/>
              <a:buChar char="×"/>
            </a:pPr>
            <a:r>
              <a:rPr lang="ar-SA" sz="2400" dirty="0">
                <a:latin typeface="Arial"/>
                <a:cs typeface="Arial"/>
              </a:rPr>
              <a:t>يكون الأشخاص ذوو الإعاقات غير مستقرين عاطفياً بدرجة أكبر</a:t>
            </a:r>
          </a:p>
          <a:p>
            <a:pPr marL="342900" indent="-342900" algn="r" rtl="1">
              <a:lnSpc>
                <a:spcPct val="110000"/>
              </a:lnSpc>
              <a:buFont typeface="Wingdings" panose="05000000000000000000" pitchFamily="2" charset="2"/>
              <a:buChar char="×"/>
            </a:pPr>
            <a:r>
              <a:rPr lang="ar-SA" sz="2400" dirty="0">
                <a:latin typeface="Arial"/>
                <a:cs typeface="Arial"/>
              </a:rPr>
              <a:t>يكون الأشخاص ذوو الإعاقات عديمي الرغبة الجنسية أو لا يمكنهم إجراء علاقات حميمة</a:t>
            </a:r>
          </a:p>
          <a:p>
            <a:pPr marL="342900" indent="-342900" algn="r" rtl="1">
              <a:lnSpc>
                <a:spcPct val="110000"/>
              </a:lnSpc>
              <a:buFont typeface="Wingdings" panose="05000000000000000000" pitchFamily="2" charset="2"/>
              <a:buChar char="×"/>
            </a:pPr>
            <a:r>
              <a:rPr lang="ar-SA" sz="2400" dirty="0">
                <a:latin typeface="Arial"/>
                <a:cs typeface="Arial"/>
              </a:rPr>
              <a:t>يكون الاعتداء مبرراً بسبب الإحباط</a:t>
            </a:r>
          </a:p>
          <a:p>
            <a:pPr marL="342900" indent="-342900" algn="r" rtl="1">
              <a:lnSpc>
                <a:spcPct val="110000"/>
              </a:lnSpc>
              <a:buFont typeface="Wingdings" panose="05000000000000000000" pitchFamily="2" charset="2"/>
              <a:buChar char="×"/>
            </a:pPr>
            <a:r>
              <a:rPr lang="ar-SA" sz="2400" dirty="0">
                <a:latin typeface="Arial"/>
                <a:cs typeface="Arial"/>
              </a:rPr>
              <a:t>الأشخاص ذوو الإعاقات الذهنية لا يتمتعون بالمصداقية </a:t>
            </a:r>
          </a:p>
          <a:p>
            <a:pPr rtl="1">
              <a:lnSpc>
                <a:spcPct val="110000"/>
              </a:lnSpc>
            </a:pPr>
            <a:endParaRPr lang="ar-SA" sz="2400" dirty="0"/>
          </a:p>
          <a:p>
            <a:pPr rtl="1">
              <a:lnSpc>
                <a:spcPct val="110000"/>
              </a:lnSpc>
            </a:pPr>
            <a:endParaRPr lang="ar-SA" sz="2400" dirty="0"/>
          </a:p>
        </p:txBody>
      </p:sp>
    </p:spTree>
    <p:extLst>
      <p:ext uri="{BB962C8B-B14F-4D97-AF65-F5344CB8AC3E}">
        <p14:creationId xmlns:p14="http://schemas.microsoft.com/office/powerpoint/2010/main" val="3226505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cstate="print">
            <a:extLst>
              <a:ext uri="{28A0092B-C50C-407E-A947-70E740481C1C}">
                <a14:useLocalDpi xmlns:a14="http://schemas.microsoft.com/office/drawing/2010/main" val="0"/>
              </a:ext>
            </a:extLst>
          </a:blip>
          <a:srcRect l="22957" t="17349" r="20695" b="7469"/>
          <a:stretch>
            <a:fillRect/>
          </a:stretch>
        </p:blipFill>
        <p:spPr bwMode="auto">
          <a:xfrm>
            <a:off x="2244492" y="0"/>
            <a:ext cx="7279341" cy="6862633"/>
          </a:xfrm>
          <a:prstGeom prst="rect">
            <a:avLst/>
          </a:prstGeom>
          <a:solidFill>
            <a:schemeClr val="accent3"/>
          </a:solidFill>
          <a:ln>
            <a:noFill/>
          </a:ln>
        </p:spPr>
      </p:pic>
      <p:sp>
        <p:nvSpPr>
          <p:cNvPr id="7" name="Rectangle 6"/>
          <p:cNvSpPr/>
          <p:nvPr/>
        </p:nvSpPr>
        <p:spPr>
          <a:xfrm>
            <a:off x="6005512" y="1169434"/>
            <a:ext cx="1221845" cy="830997"/>
          </a:xfrm>
          <a:prstGeom prst="rect">
            <a:avLst/>
          </a:prstGeom>
          <a:solidFill>
            <a:srgbClr val="D1D2D4"/>
          </a:solidFill>
        </p:spPr>
        <p:txBody>
          <a:bodyPr wrap="square" lIns="0" tIns="0" rIns="0" bIns="0">
            <a:spAutoFit/>
          </a:bodyPr>
          <a:lstStyle/>
          <a:p>
            <a:pPr algn="r" rtl="1"/>
            <a:r>
              <a:rPr lang="ar-SA" sz="900" b="1" dirty="0">
                <a:latin typeface="Calibri" panose="020F0502020204030204" pitchFamily="34" charset="0"/>
                <a:ea typeface="Calibri" panose="020F0502020204030204" pitchFamily="34" charset="0"/>
                <a:cs typeface="Times New Roman" panose="02020603050405020304" pitchFamily="18" charset="0"/>
              </a:rPr>
              <a:t>الترهيب</a:t>
            </a:r>
            <a:r>
              <a:rPr lang="ar-SA" sz="900" b="1" dirty="0">
                <a:latin typeface="Calibri" panose="020F0502020204030204" pitchFamily="34" charset="0"/>
                <a:ea typeface="Calibri" panose="020F0502020204030204" pitchFamily="34" charset="0"/>
                <a:cs typeface="Calibri" panose="020F0502020204030204" pitchFamily="34" charset="0"/>
              </a:rPr>
              <a:t>:</a:t>
            </a:r>
            <a:endParaRPr lang="en-US" sz="900" dirty="0">
              <a:latin typeface="Calibri" panose="020F0502020204030204" pitchFamily="34" charset="0"/>
              <a:ea typeface="Calibri" panose="020F0502020204030204" pitchFamily="34" charset="0"/>
              <a:cs typeface="Arial" panose="020B0604020202020204" pitchFamily="34" charset="0"/>
            </a:endParaRPr>
          </a:p>
          <a:p>
            <a:pPr algn="r" rtl="1"/>
            <a:r>
              <a:rPr lang="ar-SA" sz="900" dirty="0">
                <a:latin typeface="Calibri" panose="020F0502020204030204" pitchFamily="34" charset="0"/>
                <a:ea typeface="Calibri" panose="020F0502020204030204" pitchFamily="34" charset="0"/>
                <a:cs typeface="Times New Roman" panose="02020603050405020304" pitchFamily="18" charset="0"/>
              </a:rPr>
              <a:t>رفع اليد أو استخدام النظرات أو التصرفات أو الإيماءات للتخويف</a:t>
            </a:r>
            <a:r>
              <a:rPr lang="ar-SA" sz="900" dirty="0">
                <a:ea typeface="Calibri" panose="020F0502020204030204" pitchFamily="34" charset="0"/>
                <a:cs typeface="Calibri" panose="020F0502020204030204" pitchFamily="34" charset="0"/>
              </a:rPr>
              <a:t>. </a:t>
            </a:r>
            <a:r>
              <a:rPr lang="ar-SA" sz="900" dirty="0">
                <a:latin typeface="Calibri" panose="020F0502020204030204" pitchFamily="34" charset="0"/>
                <a:ea typeface="Calibri" panose="020F0502020204030204" pitchFamily="34" charset="0"/>
                <a:cs typeface="Times New Roman" panose="02020603050405020304" pitchFamily="18" charset="0"/>
              </a:rPr>
              <a:t>تدمير الممتلكات وسوء معاملة الحيوانات الأليفة</a:t>
            </a:r>
            <a:r>
              <a:rPr lang="ar-SA" sz="900" dirty="0">
                <a:ea typeface="Calibri" panose="020F0502020204030204" pitchFamily="34" charset="0"/>
                <a:cs typeface="Calibri" panose="020F0502020204030204" pitchFamily="34" charset="0"/>
              </a:rPr>
              <a:t>. </a:t>
            </a:r>
            <a:r>
              <a:rPr lang="ar-SA" sz="900" dirty="0">
                <a:latin typeface="Calibri" panose="020F0502020204030204" pitchFamily="34" charset="0"/>
                <a:ea typeface="Calibri" panose="020F0502020204030204" pitchFamily="34" charset="0"/>
                <a:cs typeface="Times New Roman" panose="02020603050405020304" pitchFamily="18" charset="0"/>
              </a:rPr>
              <a:t>سوء معاملة حيوانات الخدمة</a:t>
            </a:r>
            <a:r>
              <a:rPr lang="ar-SA" sz="900" dirty="0">
                <a:ea typeface="Calibri" panose="020F0502020204030204" pitchFamily="34" charset="0"/>
                <a:cs typeface="Calibri" panose="020F0502020204030204" pitchFamily="34" charset="0"/>
              </a:rPr>
              <a:t>. </a:t>
            </a:r>
            <a:r>
              <a:rPr lang="ar-SA" sz="900" dirty="0">
                <a:latin typeface="Calibri" panose="020F0502020204030204" pitchFamily="34" charset="0"/>
                <a:ea typeface="Calibri" panose="020F0502020204030204" pitchFamily="34" charset="0"/>
                <a:cs typeface="Times New Roman" panose="02020603050405020304" pitchFamily="18" charset="0"/>
              </a:rPr>
              <a:t>عرض الأسلحة</a:t>
            </a:r>
            <a:r>
              <a:rPr lang="ar-SA" sz="900" dirty="0">
                <a:ea typeface="Calibri" panose="020F0502020204030204" pitchFamily="34" charset="0"/>
                <a:cs typeface="Calibri" panose="020F0502020204030204" pitchFamily="34" charset="0"/>
              </a:rPr>
              <a:t>.</a:t>
            </a:r>
            <a:endParaRPr lang="ar-EG" sz="900" dirty="0"/>
          </a:p>
        </p:txBody>
      </p:sp>
      <p:sp>
        <p:nvSpPr>
          <p:cNvPr id="8" name="Rectangle 7"/>
          <p:cNvSpPr/>
          <p:nvPr/>
        </p:nvSpPr>
        <p:spPr>
          <a:xfrm>
            <a:off x="7005639" y="2372209"/>
            <a:ext cx="1443564" cy="1015663"/>
          </a:xfrm>
          <a:prstGeom prst="rect">
            <a:avLst/>
          </a:prstGeom>
          <a:solidFill>
            <a:srgbClr val="D1D2D4"/>
          </a:solidFill>
        </p:spPr>
        <p:txBody>
          <a:bodyPr wrap="square" lIns="0" tIns="0" rIns="0" bIns="0">
            <a:spAutoFit/>
          </a:bodyPr>
          <a:lstStyle/>
          <a:p>
            <a:pPr algn="r" rtl="1"/>
            <a:endParaRPr lang="ar-EG" sz="600" b="1" dirty="0" smtClean="0"/>
          </a:p>
          <a:p>
            <a:pPr algn="r" rtl="1"/>
            <a:r>
              <a:rPr lang="ar-SA" sz="900" b="1" dirty="0" smtClean="0"/>
              <a:t>الإساءة </a:t>
            </a:r>
            <a:r>
              <a:rPr lang="ar-SA" sz="900" b="1" dirty="0"/>
              <a:t>العاطفية:</a:t>
            </a:r>
            <a:endParaRPr lang="en-US" sz="900" dirty="0"/>
          </a:p>
          <a:p>
            <a:pPr algn="r" rtl="1"/>
            <a:r>
              <a:rPr lang="ar-SA" sz="900" dirty="0"/>
              <a:t>المعاقبة أو السخرية. رفض التحدث وتجاهل الطلبات. السخرية من ثقافة الشخص وتقاليده وديانته وذوقه </a:t>
            </a:r>
            <a:r>
              <a:rPr lang="ar-SA" sz="900" dirty="0" smtClean="0"/>
              <a:t>الشخصي</a:t>
            </a:r>
            <a:r>
              <a:rPr lang="ar-SA" sz="900" dirty="0"/>
              <a:t>. فرض برنامج تعزيز سلبي لا يوافق عليه الشخص</a:t>
            </a:r>
            <a:r>
              <a:rPr lang="ar-SA" sz="900" dirty="0" smtClean="0"/>
              <a:t>.</a:t>
            </a:r>
            <a:endParaRPr lang="ar-EG" sz="900" dirty="0" smtClean="0"/>
          </a:p>
          <a:p>
            <a:pPr algn="r" rtl="1"/>
            <a:endParaRPr lang="ar-EG" sz="400" dirty="0"/>
          </a:p>
        </p:txBody>
      </p:sp>
      <p:sp>
        <p:nvSpPr>
          <p:cNvPr id="9" name="Rectangle 8"/>
          <p:cNvSpPr/>
          <p:nvPr/>
        </p:nvSpPr>
        <p:spPr>
          <a:xfrm>
            <a:off x="7105650" y="3631339"/>
            <a:ext cx="1348316" cy="984885"/>
          </a:xfrm>
          <a:prstGeom prst="rect">
            <a:avLst/>
          </a:prstGeom>
          <a:solidFill>
            <a:srgbClr val="D1D2D4"/>
          </a:solidFill>
        </p:spPr>
        <p:txBody>
          <a:bodyPr wrap="square" lIns="0" tIns="0" rIns="0" bIns="0">
            <a:spAutoFit/>
          </a:bodyPr>
          <a:lstStyle/>
          <a:p>
            <a:pPr algn="r" rtl="1"/>
            <a:r>
              <a:rPr lang="ar-SA" sz="800" b="1" dirty="0"/>
              <a:t>العزل:</a:t>
            </a:r>
            <a:endParaRPr lang="en-US" sz="800" dirty="0"/>
          </a:p>
          <a:p>
            <a:pPr algn="r" rtl="1"/>
            <a:r>
              <a:rPr lang="ar-SA" sz="800" dirty="0"/>
              <a:t>التحكم في الوصول إلى الأصدقاء والعائلة والجيران. التحكم في الوصول إلى الهاتف والتلفاز والأخبار. تقليل احتمالات التوظيف بسبب الجدول الزمني الخاص بمقدم الرعاية. إعاقة عن الاتصال بمدير الحالة أو المناصرة</a:t>
            </a:r>
            <a:r>
              <a:rPr lang="ar-SA" sz="800" dirty="0" smtClean="0"/>
              <a:t>.</a:t>
            </a:r>
            <a:endParaRPr lang="ar-EG" sz="800" dirty="0" smtClean="0"/>
          </a:p>
          <a:p>
            <a:pPr algn="r" rtl="1"/>
            <a:endParaRPr lang="ar-EG" sz="800" dirty="0"/>
          </a:p>
        </p:txBody>
      </p:sp>
      <p:sp>
        <p:nvSpPr>
          <p:cNvPr id="11" name="Rectangle 10"/>
          <p:cNvSpPr/>
          <p:nvPr/>
        </p:nvSpPr>
        <p:spPr>
          <a:xfrm>
            <a:off x="5846007" y="4568825"/>
            <a:ext cx="929443" cy="1543050"/>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2" name="Rectangle 11"/>
          <p:cNvSpPr/>
          <p:nvPr/>
        </p:nvSpPr>
        <p:spPr>
          <a:xfrm>
            <a:off x="6120116" y="4616224"/>
            <a:ext cx="891288" cy="1375001"/>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3" name="Rectangle 12"/>
          <p:cNvSpPr/>
          <p:nvPr/>
        </p:nvSpPr>
        <p:spPr>
          <a:xfrm>
            <a:off x="6356070" y="5063899"/>
            <a:ext cx="891288" cy="828901"/>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4" name="Rectangle 13"/>
          <p:cNvSpPr/>
          <p:nvPr/>
        </p:nvSpPr>
        <p:spPr>
          <a:xfrm>
            <a:off x="6400018" y="5678262"/>
            <a:ext cx="422555" cy="362176"/>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5" name="Rectangle 14"/>
          <p:cNvSpPr/>
          <p:nvPr/>
        </p:nvSpPr>
        <p:spPr>
          <a:xfrm>
            <a:off x="6915874" y="5450682"/>
            <a:ext cx="422555" cy="362176"/>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6" name="Rectangle 15"/>
          <p:cNvSpPr/>
          <p:nvPr/>
        </p:nvSpPr>
        <p:spPr>
          <a:xfrm>
            <a:off x="7009175" y="5245895"/>
            <a:ext cx="422555" cy="362176"/>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7" name="Rectangle 16"/>
          <p:cNvSpPr/>
          <p:nvPr/>
        </p:nvSpPr>
        <p:spPr>
          <a:xfrm>
            <a:off x="6923730" y="4954759"/>
            <a:ext cx="422555" cy="362176"/>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8" name="Rectangle 17"/>
          <p:cNvSpPr/>
          <p:nvPr/>
        </p:nvSpPr>
        <p:spPr>
          <a:xfrm>
            <a:off x="6662989" y="4821012"/>
            <a:ext cx="422555" cy="362176"/>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9" name="Rectangle 18"/>
          <p:cNvSpPr/>
          <p:nvPr/>
        </p:nvSpPr>
        <p:spPr>
          <a:xfrm>
            <a:off x="5819769" y="4660278"/>
            <a:ext cx="1285881" cy="1354217"/>
          </a:xfrm>
          <a:prstGeom prst="rect">
            <a:avLst/>
          </a:prstGeom>
          <a:noFill/>
        </p:spPr>
        <p:txBody>
          <a:bodyPr wrap="square" lIns="0" tIns="0" rIns="0" bIns="0">
            <a:spAutoFit/>
          </a:bodyPr>
          <a:lstStyle/>
          <a:p>
            <a:pPr algn="r" rtl="1"/>
            <a:r>
              <a:rPr lang="ar-SA" sz="800" b="1" dirty="0"/>
              <a:t>التقليل والتبرير واللوم:</a:t>
            </a:r>
            <a:endParaRPr lang="en-US" sz="800" dirty="0"/>
          </a:p>
          <a:p>
            <a:pPr algn="r" rtl="1"/>
            <a:r>
              <a:rPr lang="ar-SA" sz="800" dirty="0"/>
              <a:t>الإنكار أو الاستخفاف بسوء المعاملة. إنكار الألم الجسدي والعاطفي للأشخاص ذوي الإعاقة. تبرير القواعد التي تحد من الاستقلالية والكرامة والعلاقات لتحقيق الكفاءة التشغيلية للبرنامج. تبرير سوء المعاملة كإدارة للسلوك أو كنتيجة للضغوط النفسية التي يتعرض لها مقدم الرعاية. إلقاء اللوم على الإعاقة كسبب لسوء المعاملة. القول بأن الشخص ليس "مبلغاً جيداً" لسوء المعاملة.</a:t>
            </a:r>
            <a:endParaRPr lang="ar-EG" sz="800" dirty="0"/>
          </a:p>
        </p:txBody>
      </p:sp>
      <p:sp>
        <p:nvSpPr>
          <p:cNvPr id="21" name="Rectangle 20"/>
          <p:cNvSpPr/>
          <p:nvPr/>
        </p:nvSpPr>
        <p:spPr>
          <a:xfrm>
            <a:off x="5331432" y="4530895"/>
            <a:ext cx="422555" cy="1580979"/>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2" name="Rectangle 21"/>
          <p:cNvSpPr/>
          <p:nvPr/>
        </p:nvSpPr>
        <p:spPr>
          <a:xfrm>
            <a:off x="5016796" y="4546896"/>
            <a:ext cx="422555" cy="1580979"/>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3" name="Rectangle 22"/>
          <p:cNvSpPr/>
          <p:nvPr/>
        </p:nvSpPr>
        <p:spPr>
          <a:xfrm>
            <a:off x="4762871" y="4546895"/>
            <a:ext cx="422555" cy="1580979"/>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4" name="Rectangle 23"/>
          <p:cNvSpPr/>
          <p:nvPr/>
        </p:nvSpPr>
        <p:spPr>
          <a:xfrm>
            <a:off x="4604539" y="4581091"/>
            <a:ext cx="422555" cy="1459348"/>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5" name="Rectangle 24"/>
          <p:cNvSpPr/>
          <p:nvPr/>
        </p:nvSpPr>
        <p:spPr>
          <a:xfrm>
            <a:off x="4561360" y="4603769"/>
            <a:ext cx="422555" cy="874580"/>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6" name="Rectangle 25"/>
          <p:cNvSpPr/>
          <p:nvPr/>
        </p:nvSpPr>
        <p:spPr>
          <a:xfrm>
            <a:off x="4469166" y="4712902"/>
            <a:ext cx="422555" cy="874580"/>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7" name="Rectangle 26"/>
          <p:cNvSpPr/>
          <p:nvPr/>
        </p:nvSpPr>
        <p:spPr>
          <a:xfrm>
            <a:off x="4703809" y="5229952"/>
            <a:ext cx="422555" cy="874580"/>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8" name="Rectangle 27"/>
          <p:cNvSpPr/>
          <p:nvPr/>
        </p:nvSpPr>
        <p:spPr>
          <a:xfrm>
            <a:off x="4328101" y="4913187"/>
            <a:ext cx="422555" cy="874580"/>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9" name="Rectangle 28"/>
          <p:cNvSpPr/>
          <p:nvPr/>
        </p:nvSpPr>
        <p:spPr>
          <a:xfrm>
            <a:off x="4323044" y="5039523"/>
            <a:ext cx="422555" cy="874580"/>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30" name="Rectangle 29"/>
          <p:cNvSpPr/>
          <p:nvPr/>
        </p:nvSpPr>
        <p:spPr>
          <a:xfrm>
            <a:off x="4475915" y="5117418"/>
            <a:ext cx="422555" cy="874580"/>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31" name="Rectangle 30"/>
          <p:cNvSpPr/>
          <p:nvPr/>
        </p:nvSpPr>
        <p:spPr>
          <a:xfrm rot="2629622">
            <a:off x="4355512" y="4538180"/>
            <a:ext cx="422555" cy="795054"/>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0" name="Rectangle 19"/>
          <p:cNvSpPr/>
          <p:nvPr/>
        </p:nvSpPr>
        <p:spPr>
          <a:xfrm>
            <a:off x="4532783" y="4667649"/>
            <a:ext cx="1143891" cy="1231106"/>
          </a:xfrm>
          <a:prstGeom prst="rect">
            <a:avLst/>
          </a:prstGeom>
          <a:noFill/>
        </p:spPr>
        <p:txBody>
          <a:bodyPr wrap="square" lIns="0" tIns="0" rIns="0" bIns="0">
            <a:spAutoFit/>
          </a:bodyPr>
          <a:lstStyle/>
          <a:p>
            <a:pPr algn="r" rtl="1"/>
            <a:r>
              <a:rPr lang="ar-SA" sz="800" b="1" dirty="0"/>
              <a:t>حجب الدعم المطلوب أو سوء استخدامه أو تأخيره:</a:t>
            </a:r>
            <a:endParaRPr lang="en-US" sz="800" dirty="0"/>
          </a:p>
          <a:p>
            <a:pPr algn="r" rtl="1"/>
            <a:r>
              <a:rPr lang="ar-SA" sz="800" dirty="0"/>
              <a:t>استخدام الأدوية  لتهدئة الشخص لأجل عدم إزعاج الوكالة على نحو يتجاهل متطلبات سلامة المعدات. كسر أو عدم إصلاح معدات التأقلم. رفض استخدام أجهزة الاتصال أو تدميرها. سحب الرعاية أو المعدات لشل حركة الشخص. استخدام أدوات لتعذيب الأشخاص.</a:t>
            </a:r>
            <a:endParaRPr lang="ar-EG" sz="800" dirty="0"/>
          </a:p>
        </p:txBody>
      </p:sp>
      <p:sp>
        <p:nvSpPr>
          <p:cNvPr id="32" name="Rectangle 31"/>
          <p:cNvSpPr/>
          <p:nvPr/>
        </p:nvSpPr>
        <p:spPr>
          <a:xfrm>
            <a:off x="3156247" y="3568434"/>
            <a:ext cx="975223" cy="1110693"/>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33" name="Rectangle 32"/>
          <p:cNvSpPr/>
          <p:nvPr/>
        </p:nvSpPr>
        <p:spPr>
          <a:xfrm>
            <a:off x="3415826" y="3583815"/>
            <a:ext cx="975223" cy="1110693"/>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34" name="Rectangle 33"/>
          <p:cNvSpPr/>
          <p:nvPr/>
        </p:nvSpPr>
        <p:spPr>
          <a:xfrm>
            <a:off x="3268156" y="3693154"/>
            <a:ext cx="975223" cy="1110693"/>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35" name="Rectangle 34"/>
          <p:cNvSpPr/>
          <p:nvPr/>
        </p:nvSpPr>
        <p:spPr>
          <a:xfrm rot="18777293">
            <a:off x="3990301" y="3913431"/>
            <a:ext cx="858584" cy="621671"/>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36" name="Rectangle 35"/>
          <p:cNvSpPr/>
          <p:nvPr/>
        </p:nvSpPr>
        <p:spPr>
          <a:xfrm>
            <a:off x="3196120" y="3513534"/>
            <a:ext cx="1282104" cy="1107996"/>
          </a:xfrm>
          <a:prstGeom prst="rect">
            <a:avLst/>
          </a:prstGeom>
          <a:noFill/>
        </p:spPr>
        <p:txBody>
          <a:bodyPr wrap="square" lIns="0" tIns="0" rIns="0" bIns="0">
            <a:spAutoFit/>
          </a:bodyPr>
          <a:lstStyle/>
          <a:p>
            <a:pPr algn="r" rtl="1"/>
            <a:r>
              <a:rPr lang="ar-SA" sz="800" b="1" dirty="0"/>
              <a:t>الاعتداء الاقتصادي:</a:t>
            </a:r>
            <a:endParaRPr lang="en-US" sz="800" dirty="0"/>
          </a:p>
          <a:p>
            <a:pPr algn="r" rtl="1"/>
            <a:r>
              <a:rPr lang="ar-SA" sz="800" dirty="0"/>
              <a:t>استخدام ممتلكات وأموال الشخص لتحقيق فائدة لفريق العمل. السرقة. استخدام ممتلكات و/أو أموال الشخص كمكافأة عن كل عقوبة في برنامج سلوكي. اتخاذ قرارات مالية استناداً إلى احتياجات الوكالة أو الأسرة. تقييد الوصول إلى المعلومات والموارد المالية الأمر الذي يؤدي إلى تحسن غير كاف.</a:t>
            </a:r>
            <a:endParaRPr lang="ar-EG" sz="800" dirty="0"/>
          </a:p>
        </p:txBody>
      </p:sp>
      <p:sp>
        <p:nvSpPr>
          <p:cNvPr id="37" name="Rectangle 36"/>
          <p:cNvSpPr/>
          <p:nvPr/>
        </p:nvSpPr>
        <p:spPr>
          <a:xfrm>
            <a:off x="3127661" y="2257711"/>
            <a:ext cx="1263387" cy="1158426"/>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38" name="Rectangle 37"/>
          <p:cNvSpPr/>
          <p:nvPr/>
        </p:nvSpPr>
        <p:spPr>
          <a:xfrm>
            <a:off x="3107776" y="2371311"/>
            <a:ext cx="1453584" cy="1069297"/>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39" name="Rectangle 38"/>
          <p:cNvSpPr/>
          <p:nvPr/>
        </p:nvSpPr>
        <p:spPr>
          <a:xfrm rot="2567916">
            <a:off x="3844649" y="2273473"/>
            <a:ext cx="1001537" cy="683336"/>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40" name="Rectangle 39"/>
          <p:cNvSpPr/>
          <p:nvPr/>
        </p:nvSpPr>
        <p:spPr>
          <a:xfrm rot="18341472">
            <a:off x="4282384" y="2601329"/>
            <a:ext cx="454322" cy="683336"/>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41" name="Rectangle 40"/>
          <p:cNvSpPr/>
          <p:nvPr/>
        </p:nvSpPr>
        <p:spPr>
          <a:xfrm rot="17696096">
            <a:off x="4440861" y="3039964"/>
            <a:ext cx="454322" cy="272103"/>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42" name="Rectangle 41"/>
          <p:cNvSpPr/>
          <p:nvPr/>
        </p:nvSpPr>
        <p:spPr>
          <a:xfrm>
            <a:off x="3187062" y="2251589"/>
            <a:ext cx="1282104" cy="1107996"/>
          </a:xfrm>
          <a:prstGeom prst="rect">
            <a:avLst/>
          </a:prstGeom>
          <a:noFill/>
        </p:spPr>
        <p:txBody>
          <a:bodyPr wrap="square" lIns="0" tIns="0" rIns="0" bIns="0">
            <a:spAutoFit/>
          </a:bodyPr>
          <a:lstStyle/>
          <a:p>
            <a:pPr algn="r" rtl="1"/>
            <a:r>
              <a:rPr lang="ar-SA" sz="800" b="1" dirty="0"/>
              <a:t>امتياز مقدم الرعاية:</a:t>
            </a:r>
            <a:endParaRPr lang="en-US" sz="800" dirty="0"/>
          </a:p>
          <a:p>
            <a:pPr algn="r" rtl="1"/>
            <a:r>
              <a:rPr lang="ar-SA" sz="800" dirty="0"/>
              <a:t>معاملة الشخص كطفل خادم. اتخاذ القرارات من جانب واحد. تحديد أدوار ومسؤوليات ضيقة ومقيدة. توفير الرعاية بطريقة تبرز عدم استقلالية الشخص وضعفه. إعطاء رأي كما لو أنه يمثل رأي الشخص. إنكار الحق في الخصوصية. تجاهل أو إعاقة أو منع ممارسة القدرات الكاملة.</a:t>
            </a:r>
            <a:endParaRPr lang="ar-EG" sz="800" dirty="0"/>
          </a:p>
        </p:txBody>
      </p:sp>
      <p:sp>
        <p:nvSpPr>
          <p:cNvPr id="43" name="Rectangle 42"/>
          <p:cNvSpPr/>
          <p:nvPr/>
        </p:nvSpPr>
        <p:spPr>
          <a:xfrm>
            <a:off x="4820994" y="861636"/>
            <a:ext cx="929443" cy="1543050"/>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44" name="Rectangle 43"/>
          <p:cNvSpPr/>
          <p:nvPr/>
        </p:nvSpPr>
        <p:spPr>
          <a:xfrm>
            <a:off x="4365798" y="965139"/>
            <a:ext cx="929443" cy="648622"/>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45" name="Rectangle 44"/>
          <p:cNvSpPr/>
          <p:nvPr/>
        </p:nvSpPr>
        <p:spPr>
          <a:xfrm>
            <a:off x="4351094" y="1417250"/>
            <a:ext cx="929443" cy="648622"/>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46" name="Rectangle 45"/>
          <p:cNvSpPr/>
          <p:nvPr/>
        </p:nvSpPr>
        <p:spPr>
          <a:xfrm rot="2619069">
            <a:off x="4423180" y="1768766"/>
            <a:ext cx="929443" cy="648622"/>
          </a:xfrm>
          <a:prstGeom prst="rect">
            <a:avLst/>
          </a:prstGeom>
          <a:solidFill>
            <a:srgbClr val="D1D2D4"/>
          </a:solidFill>
          <a:ln>
            <a:solidFill>
              <a:srgbClr val="D1D2D4"/>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47" name="Rectangle 46"/>
          <p:cNvSpPr/>
          <p:nvPr/>
        </p:nvSpPr>
        <p:spPr>
          <a:xfrm>
            <a:off x="4365798" y="1032208"/>
            <a:ext cx="1282104" cy="1107996"/>
          </a:xfrm>
          <a:prstGeom prst="rect">
            <a:avLst/>
          </a:prstGeom>
          <a:noFill/>
        </p:spPr>
        <p:txBody>
          <a:bodyPr wrap="square" lIns="0" tIns="0" rIns="0" bIns="0">
            <a:spAutoFit/>
          </a:bodyPr>
          <a:lstStyle/>
          <a:p>
            <a:pPr algn="r" rtl="1"/>
            <a:r>
              <a:rPr lang="ar-SA" sz="800" b="1" dirty="0"/>
              <a:t>الإكراه والتهديدات:</a:t>
            </a:r>
            <a:endParaRPr lang="en-US" sz="800" dirty="0"/>
          </a:p>
          <a:p>
            <a:pPr algn="r" rtl="1"/>
            <a:r>
              <a:rPr lang="ar-SA" sz="800" dirty="0"/>
              <a:t>التهديد بإيذاء الشخص أو حجب الدعم والحقوق الأساسية وإنهاء العلاقة وترك الشخص دون رعاية وتقديم تقرير بعدم الامتثال للبرنامج واستخدام معدات أكثر تطفلاً. استخدام العواقب والعقوبات للحصول على سلوك متوافق. الضغط على الشخص للمشاركة في الاحتيال وغيره من الجرائم الأخرى.</a:t>
            </a:r>
            <a:endParaRPr lang="ar-EG" sz="800" dirty="0"/>
          </a:p>
        </p:txBody>
      </p:sp>
      <p:sp>
        <p:nvSpPr>
          <p:cNvPr id="53" name="Chord 52"/>
          <p:cNvSpPr/>
          <p:nvPr/>
        </p:nvSpPr>
        <p:spPr>
          <a:xfrm rot="3682823">
            <a:off x="4058766" y="150844"/>
            <a:ext cx="875635" cy="1547574"/>
          </a:xfrm>
          <a:prstGeom prst="chord">
            <a:avLst>
              <a:gd name="adj1" fmla="val 5858294"/>
              <a:gd name="adj2" fmla="val 15998123"/>
            </a:avLst>
          </a:prstGeom>
          <a:solidFill>
            <a:srgbClr val="221E1F"/>
          </a:solidFill>
          <a:ln>
            <a:solidFill>
              <a:srgbClr val="221E1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49" name="Rectangle 48"/>
          <p:cNvSpPr/>
          <p:nvPr/>
        </p:nvSpPr>
        <p:spPr>
          <a:xfrm rot="20394082">
            <a:off x="3908242" y="434119"/>
            <a:ext cx="1005083" cy="492443"/>
          </a:xfrm>
          <a:prstGeom prst="rect">
            <a:avLst/>
          </a:prstGeom>
        </p:spPr>
        <p:txBody>
          <a:bodyPr wrap="none" lIns="0" tIns="0" rIns="0" bIns="0">
            <a:spAutoFit/>
          </a:bodyPr>
          <a:lstStyle/>
          <a:p>
            <a:pPr algn="r" rtl="1"/>
            <a:r>
              <a:rPr lang="ar-SA" sz="3200" dirty="0">
                <a:solidFill>
                  <a:schemeClr val="bg1"/>
                </a:solidFill>
                <a:latin typeface="Calibri" panose="020F0502020204030204" pitchFamily="34" charset="0"/>
                <a:ea typeface="Calibri" panose="020F0502020204030204" pitchFamily="34" charset="0"/>
                <a:cs typeface="Times New Roman" panose="02020603050405020304" pitchFamily="18" charset="0"/>
              </a:rPr>
              <a:t>الجسدي</a:t>
            </a:r>
            <a:endParaRPr lang="ar-EG" sz="3200" dirty="0">
              <a:solidFill>
                <a:schemeClr val="bg1"/>
              </a:solidFill>
            </a:endParaRPr>
          </a:p>
        </p:txBody>
      </p:sp>
      <p:sp>
        <p:nvSpPr>
          <p:cNvPr id="56" name="Chord 55"/>
          <p:cNvSpPr/>
          <p:nvPr/>
        </p:nvSpPr>
        <p:spPr>
          <a:xfrm rot="5400000">
            <a:off x="5442718" y="-268464"/>
            <a:ext cx="875635" cy="1772084"/>
          </a:xfrm>
          <a:prstGeom prst="chord">
            <a:avLst>
              <a:gd name="adj1" fmla="val 5858294"/>
              <a:gd name="adj2" fmla="val 16070516"/>
            </a:avLst>
          </a:prstGeom>
          <a:solidFill>
            <a:srgbClr val="221E1F"/>
          </a:solidFill>
          <a:ln>
            <a:solidFill>
              <a:srgbClr val="221E1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54" name="Rectangle 53"/>
          <p:cNvSpPr/>
          <p:nvPr/>
        </p:nvSpPr>
        <p:spPr>
          <a:xfrm>
            <a:off x="5408707" y="146189"/>
            <a:ext cx="756617" cy="492443"/>
          </a:xfrm>
          <a:prstGeom prst="rect">
            <a:avLst/>
          </a:prstGeom>
        </p:spPr>
        <p:txBody>
          <a:bodyPr wrap="none" lIns="0" tIns="0" rIns="0" bIns="0">
            <a:spAutoFit/>
          </a:bodyPr>
          <a:lstStyle/>
          <a:p>
            <a:pPr algn="r" rtl="1"/>
            <a:r>
              <a:rPr lang="ar-SA" sz="3200" dirty="0">
                <a:solidFill>
                  <a:schemeClr val="bg1"/>
                </a:solidFill>
              </a:rPr>
              <a:t>العنف</a:t>
            </a:r>
            <a:endParaRPr lang="ar-EG" sz="3200" dirty="0">
              <a:solidFill>
                <a:schemeClr val="bg1"/>
              </a:solidFill>
            </a:endParaRPr>
          </a:p>
        </p:txBody>
      </p:sp>
      <p:sp>
        <p:nvSpPr>
          <p:cNvPr id="58" name="Chord 57"/>
          <p:cNvSpPr/>
          <p:nvPr/>
        </p:nvSpPr>
        <p:spPr>
          <a:xfrm rot="7052564">
            <a:off x="6849812" y="151301"/>
            <a:ext cx="875635" cy="1772084"/>
          </a:xfrm>
          <a:prstGeom prst="chord">
            <a:avLst>
              <a:gd name="adj1" fmla="val 5858294"/>
              <a:gd name="adj2" fmla="val 16070516"/>
            </a:avLst>
          </a:prstGeom>
          <a:solidFill>
            <a:srgbClr val="221E1F"/>
          </a:solidFill>
          <a:ln>
            <a:solidFill>
              <a:srgbClr val="221E1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57" name="Rectangle 56"/>
          <p:cNvSpPr/>
          <p:nvPr/>
        </p:nvSpPr>
        <p:spPr>
          <a:xfrm rot="1820976" flipH="1">
            <a:off x="6871744" y="526579"/>
            <a:ext cx="948978" cy="492443"/>
          </a:xfrm>
          <a:prstGeom prst="rect">
            <a:avLst/>
          </a:prstGeom>
        </p:spPr>
        <p:txBody>
          <a:bodyPr wrap="none" lIns="0" tIns="0" rIns="0" bIns="0">
            <a:spAutoFit/>
          </a:bodyPr>
          <a:lstStyle/>
          <a:p>
            <a:pPr algn="r" rtl="1"/>
            <a:r>
              <a:rPr lang="ar-SA" sz="3200" dirty="0">
                <a:solidFill>
                  <a:schemeClr val="bg1"/>
                </a:solidFill>
              </a:rPr>
              <a:t>الجنسي</a:t>
            </a:r>
            <a:endParaRPr lang="ar-EG" sz="3200" dirty="0">
              <a:solidFill>
                <a:schemeClr val="bg1"/>
              </a:solidFill>
            </a:endParaRPr>
          </a:p>
        </p:txBody>
      </p:sp>
      <p:sp>
        <p:nvSpPr>
          <p:cNvPr id="61" name="Rectangle 60"/>
          <p:cNvSpPr/>
          <p:nvPr/>
        </p:nvSpPr>
        <p:spPr>
          <a:xfrm>
            <a:off x="5027094" y="2971800"/>
            <a:ext cx="1526106" cy="9779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62" name="Rectangle 61"/>
          <p:cNvSpPr/>
          <p:nvPr/>
        </p:nvSpPr>
        <p:spPr>
          <a:xfrm>
            <a:off x="5083098" y="3008559"/>
            <a:ext cx="1426428" cy="861774"/>
          </a:xfrm>
          <a:prstGeom prst="rect">
            <a:avLst/>
          </a:prstGeom>
          <a:solidFill>
            <a:schemeClr val="bg1"/>
          </a:solidFill>
        </p:spPr>
        <p:txBody>
          <a:bodyPr wrap="square" lIns="0" tIns="0" rIns="0" bIns="0">
            <a:spAutoFit/>
          </a:bodyPr>
          <a:lstStyle/>
          <a:p>
            <a:pPr algn="ctr" rtl="1"/>
            <a:r>
              <a:rPr lang="ar-SA" sz="2800" dirty="0" smtClean="0"/>
              <a:t>السلطة</a:t>
            </a:r>
            <a:endParaRPr lang="en-US" sz="2800" dirty="0" smtClean="0"/>
          </a:p>
          <a:p>
            <a:pPr algn="ctr" rtl="1"/>
            <a:r>
              <a:rPr lang="ar-SA" sz="2800" dirty="0" smtClean="0"/>
              <a:t>والسيطرة</a:t>
            </a:r>
            <a:endParaRPr lang="ar-EG" sz="2600" b="1" dirty="0"/>
          </a:p>
        </p:txBody>
      </p:sp>
      <p:sp>
        <p:nvSpPr>
          <p:cNvPr id="60" name="Chord 59"/>
          <p:cNvSpPr/>
          <p:nvPr/>
        </p:nvSpPr>
        <p:spPr>
          <a:xfrm rot="16200000">
            <a:off x="5397189" y="5418377"/>
            <a:ext cx="875635" cy="1772084"/>
          </a:xfrm>
          <a:prstGeom prst="chord">
            <a:avLst>
              <a:gd name="adj1" fmla="val 5656323"/>
              <a:gd name="adj2" fmla="val 16070516"/>
            </a:avLst>
          </a:prstGeom>
          <a:solidFill>
            <a:srgbClr val="221E1F"/>
          </a:solidFill>
          <a:ln>
            <a:solidFill>
              <a:srgbClr val="221E1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64" name="Chord 63"/>
          <p:cNvSpPr/>
          <p:nvPr/>
        </p:nvSpPr>
        <p:spPr>
          <a:xfrm rot="14547436" flipV="1">
            <a:off x="6621143" y="5141019"/>
            <a:ext cx="875635" cy="1772084"/>
          </a:xfrm>
          <a:prstGeom prst="chord">
            <a:avLst>
              <a:gd name="adj1" fmla="val 5858294"/>
              <a:gd name="adj2" fmla="val 16070516"/>
            </a:avLst>
          </a:prstGeom>
          <a:solidFill>
            <a:srgbClr val="221E1F"/>
          </a:solidFill>
          <a:ln>
            <a:solidFill>
              <a:srgbClr val="221E1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65" name="Chord 64"/>
          <p:cNvSpPr/>
          <p:nvPr/>
        </p:nvSpPr>
        <p:spPr>
          <a:xfrm rot="17917177" flipV="1">
            <a:off x="4017135" y="5249013"/>
            <a:ext cx="875635" cy="1547574"/>
          </a:xfrm>
          <a:prstGeom prst="chord">
            <a:avLst>
              <a:gd name="adj1" fmla="val 5858294"/>
              <a:gd name="adj2" fmla="val 15998123"/>
            </a:avLst>
          </a:prstGeom>
          <a:solidFill>
            <a:srgbClr val="221E1F"/>
          </a:solidFill>
          <a:ln>
            <a:solidFill>
              <a:srgbClr val="221E1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66" name="Rectangle 65"/>
          <p:cNvSpPr/>
          <p:nvPr/>
        </p:nvSpPr>
        <p:spPr>
          <a:xfrm rot="20009611" flipH="1">
            <a:off x="6676446" y="5939607"/>
            <a:ext cx="948978" cy="492443"/>
          </a:xfrm>
          <a:prstGeom prst="rect">
            <a:avLst/>
          </a:prstGeom>
        </p:spPr>
        <p:txBody>
          <a:bodyPr wrap="none" lIns="0" tIns="0" rIns="0" bIns="0">
            <a:spAutoFit/>
          </a:bodyPr>
          <a:lstStyle/>
          <a:p>
            <a:pPr algn="r" rtl="1"/>
            <a:r>
              <a:rPr lang="ar-SA" sz="3200" dirty="0">
                <a:solidFill>
                  <a:schemeClr val="bg1"/>
                </a:solidFill>
              </a:rPr>
              <a:t>الجنسي</a:t>
            </a:r>
            <a:endParaRPr lang="ar-EG" sz="3200" dirty="0">
              <a:solidFill>
                <a:schemeClr val="bg1"/>
              </a:solidFill>
            </a:endParaRPr>
          </a:p>
        </p:txBody>
      </p:sp>
      <p:sp>
        <p:nvSpPr>
          <p:cNvPr id="67" name="Rectangle 66"/>
          <p:cNvSpPr/>
          <p:nvPr/>
        </p:nvSpPr>
        <p:spPr>
          <a:xfrm>
            <a:off x="5408707" y="6309992"/>
            <a:ext cx="756617" cy="492443"/>
          </a:xfrm>
          <a:prstGeom prst="rect">
            <a:avLst/>
          </a:prstGeom>
        </p:spPr>
        <p:txBody>
          <a:bodyPr wrap="none" lIns="0" tIns="0" rIns="0" bIns="0">
            <a:spAutoFit/>
          </a:bodyPr>
          <a:lstStyle/>
          <a:p>
            <a:pPr algn="r" rtl="1"/>
            <a:r>
              <a:rPr lang="ar-SA" sz="3200" dirty="0">
                <a:solidFill>
                  <a:schemeClr val="bg1"/>
                </a:solidFill>
              </a:rPr>
              <a:t>العنف</a:t>
            </a:r>
            <a:endParaRPr lang="ar-EG" sz="3200" dirty="0">
              <a:solidFill>
                <a:schemeClr val="bg1"/>
              </a:solidFill>
            </a:endParaRPr>
          </a:p>
        </p:txBody>
      </p:sp>
      <p:sp>
        <p:nvSpPr>
          <p:cNvPr id="68" name="Rectangle 67"/>
          <p:cNvSpPr/>
          <p:nvPr/>
        </p:nvSpPr>
        <p:spPr>
          <a:xfrm rot="1800000">
            <a:off x="3864679" y="5930340"/>
            <a:ext cx="1005083" cy="492443"/>
          </a:xfrm>
          <a:prstGeom prst="rect">
            <a:avLst/>
          </a:prstGeom>
        </p:spPr>
        <p:txBody>
          <a:bodyPr wrap="none" lIns="0" tIns="0" rIns="0" bIns="0">
            <a:spAutoFit/>
          </a:bodyPr>
          <a:lstStyle/>
          <a:p>
            <a:pPr algn="r" rtl="1"/>
            <a:r>
              <a:rPr lang="ar-SA" sz="3200" dirty="0">
                <a:solidFill>
                  <a:schemeClr val="bg1"/>
                </a:solidFill>
                <a:latin typeface="Calibri" panose="020F0502020204030204" pitchFamily="34" charset="0"/>
                <a:ea typeface="Calibri" panose="020F0502020204030204" pitchFamily="34" charset="0"/>
                <a:cs typeface="Times New Roman" panose="02020603050405020304" pitchFamily="18" charset="0"/>
              </a:rPr>
              <a:t>الجسدي</a:t>
            </a:r>
            <a:endParaRPr lang="ar-EG" sz="3200" dirty="0">
              <a:solidFill>
                <a:schemeClr val="bg1"/>
              </a:solidFill>
            </a:endParaRPr>
          </a:p>
        </p:txBody>
      </p:sp>
    </p:spTree>
    <p:extLst>
      <p:ext uri="{BB962C8B-B14F-4D97-AF65-F5344CB8AC3E}">
        <p14:creationId xmlns:p14="http://schemas.microsoft.com/office/powerpoint/2010/main" val="40791846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عوامل خطر العنف المبني على النوع الاجتماعي</a:t>
            </a:r>
            <a:endParaRPr lang="ar-SA" spc="0" dirty="0" smtClean="0">
              <a:latin typeface="Arial"/>
              <a:cs typeface="+mn-cs"/>
            </a:endParaRPr>
          </a:p>
        </p:txBody>
      </p:sp>
      <p:sp>
        <p:nvSpPr>
          <p:cNvPr id="3" name="Content Placeholder 2"/>
          <p:cNvSpPr>
            <a:spLocks noGrp="1"/>
          </p:cNvSpPr>
          <p:nvPr>
            <p:ph idx="1"/>
          </p:nvPr>
        </p:nvSpPr>
        <p:spPr>
          <a:xfrm>
            <a:off x="588644" y="1959391"/>
            <a:ext cx="10698480" cy="4022725"/>
          </a:xfrm>
        </p:spPr>
        <p:txBody>
          <a:bodyPr>
            <a:noAutofit/>
          </a:bodyPr>
          <a:lstStyle/>
          <a:p>
            <a:pPr algn="r" rtl="1">
              <a:defRPr/>
            </a:pPr>
            <a:r>
              <a:rPr lang="ar-SA" altLang="en-US" sz="2400" b="1" spc="0" dirty="0">
                <a:solidFill>
                  <a:srgbClr val="0D0D0D"/>
                </a:solidFill>
                <a:latin typeface="Arial"/>
                <a:cs typeface="Arial"/>
              </a:rPr>
              <a:t>ما بعض الأمور التي قد تجعل شخصاً ذا إعاقة معرضاً للاعتداء؟</a:t>
            </a:r>
          </a:p>
          <a:p>
            <a:pPr rtl="1">
              <a:defRPr/>
            </a:pPr>
            <a:endParaRPr lang="ar-SA" altLang="en-US" sz="2800" spc="0" dirty="0">
              <a:solidFill>
                <a:srgbClr val="0D0D0D"/>
              </a:solidFill>
              <a:ea typeface="Arial"/>
            </a:endParaRPr>
          </a:p>
          <a:p>
            <a:pPr lvl="1" algn="r" rtl="1">
              <a:defRPr/>
            </a:pPr>
            <a:r>
              <a:rPr lang="ar-SA" altLang="en-US" sz="2400" spc="0" dirty="0">
                <a:solidFill>
                  <a:srgbClr val="0D0D0D"/>
                </a:solidFill>
                <a:latin typeface="Arial"/>
                <a:cs typeface="Arial"/>
              </a:rPr>
              <a:t>التصور حول قدرة الأشخاص ذوي الإعاقة</a:t>
            </a:r>
          </a:p>
          <a:p>
            <a:pPr lvl="1" algn="r" rtl="1">
              <a:defRPr/>
            </a:pPr>
            <a:r>
              <a:rPr lang="ar-SA" altLang="en-US" sz="2400" spc="0" dirty="0">
                <a:solidFill>
                  <a:srgbClr val="0D0D0D"/>
                </a:solidFill>
                <a:latin typeface="Arial"/>
                <a:cs typeface="Arial"/>
              </a:rPr>
              <a:t>العزلة الاجتماعية </a:t>
            </a:r>
          </a:p>
          <a:p>
            <a:pPr lvl="1" algn="r" rtl="1">
              <a:defRPr/>
            </a:pPr>
            <a:r>
              <a:rPr lang="ar-SA" altLang="en-US" sz="2400" spc="0" dirty="0">
                <a:solidFill>
                  <a:srgbClr val="0D0D0D"/>
                </a:solidFill>
                <a:latin typeface="Arial"/>
                <a:cs typeface="Arial"/>
              </a:rPr>
              <a:t> فقدان آليات الدعم الأسري والمجتمعي</a:t>
            </a:r>
          </a:p>
          <a:p>
            <a:pPr lvl="1" algn="r" rtl="1">
              <a:defRPr/>
            </a:pPr>
            <a:r>
              <a:rPr lang="ar-SA" altLang="en-US" sz="2400" spc="0" dirty="0">
                <a:solidFill>
                  <a:srgbClr val="0D0D0D"/>
                </a:solidFill>
                <a:latin typeface="Arial"/>
                <a:cs typeface="Arial"/>
              </a:rPr>
              <a:t>تضخم مشكلات السلطة والسيطرة </a:t>
            </a:r>
          </a:p>
          <a:p>
            <a:pPr lvl="1" rtl="1">
              <a:defRPr/>
            </a:pPr>
            <a:endParaRPr lang="ar-SA" altLang="en-US" sz="2000" spc="0" dirty="0">
              <a:solidFill>
                <a:srgbClr val="0D0D0D"/>
              </a:solidFill>
              <a:ea typeface="Arial"/>
            </a:endParaRPr>
          </a:p>
          <a:p>
            <a:pPr lvl="1" rtl="1">
              <a:defRPr/>
            </a:pPr>
            <a:endParaRPr lang="ar-SA" altLang="en-US" sz="2000" spc="0" dirty="0">
              <a:solidFill>
                <a:srgbClr val="0D0D0D"/>
              </a:solidFill>
              <a:ea typeface="Arial"/>
            </a:endParaRPr>
          </a:p>
          <a:p>
            <a:pPr rtl="1"/>
            <a:endParaRPr lang="ar-SA" sz="2400" spc="0" dirty="0"/>
          </a:p>
        </p:txBody>
      </p:sp>
    </p:spTree>
    <p:extLst>
      <p:ext uri="{BB962C8B-B14F-4D97-AF65-F5344CB8AC3E}">
        <p14:creationId xmlns:p14="http://schemas.microsoft.com/office/powerpoint/2010/main" val="33610060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02097" y="2419659"/>
            <a:ext cx="4769556" cy="1545564"/>
          </a:xfrm>
        </p:spPr>
        <p:txBody>
          <a:bodyPr>
            <a:normAutofit fontScale="90000"/>
          </a:bodyPr>
          <a:lstStyle/>
          <a:p>
            <a:pPr rtl="1">
              <a:lnSpc>
                <a:spcPct val="100000"/>
              </a:lnSpc>
            </a:pPr>
            <a:r>
              <a:rPr lang="ar-SA" spc="0" dirty="0" smtClean="0">
                <a:latin typeface="Arial"/>
                <a:cs typeface="Arial"/>
              </a:rPr>
              <a:t>النشاط:</a:t>
            </a:r>
            <a:r>
              <a:rPr spc="0" dirty="0"/>
              <a:t/>
            </a:r>
            <a:br>
              <a:rPr spc="0" dirty="0"/>
            </a:br>
            <a:r>
              <a:rPr lang="ar-SA" spc="0" dirty="0" smtClean="0">
                <a:latin typeface="Arial"/>
                <a:cs typeface="Arial"/>
              </a:rPr>
              <a:t>الوصول إلى الأشخاص ذوي الإعاقات </a:t>
            </a:r>
          </a:p>
        </p:txBody>
      </p:sp>
      <p:sp>
        <p:nvSpPr>
          <p:cNvPr id="3" name="Content Placeholder 2"/>
          <p:cNvSpPr>
            <a:spLocks noGrp="1"/>
          </p:cNvSpPr>
          <p:nvPr>
            <p:ph idx="1"/>
          </p:nvPr>
        </p:nvSpPr>
        <p:spPr>
          <a:xfrm>
            <a:off x="640926" y="868398"/>
            <a:ext cx="4814147" cy="5053469"/>
          </a:xfrm>
        </p:spPr>
        <p:txBody>
          <a:bodyPr/>
          <a:lstStyle/>
          <a:p>
            <a:pPr marL="0" rtl="1">
              <a:buFont typeface="Arial" pitchFamily="34" charset="0"/>
              <a:buChar char="•"/>
            </a:pPr>
            <a:endParaRPr lang="ar-SA" sz="2400" dirty="0"/>
          </a:p>
          <a:p>
            <a:pPr marL="0" algn="r" rtl="1">
              <a:buFont typeface="Arial" pitchFamily="34" charset="0"/>
              <a:buChar char="•"/>
            </a:pPr>
            <a:r>
              <a:rPr lang="ar-SA" sz="2400" dirty="0">
                <a:latin typeface="Arial"/>
                <a:cs typeface="Arial"/>
              </a:rPr>
              <a:t>ما العوائق التي قد يواجهها الناجون/الناجيات من ذوي الإعاقات في سبيل الوصول إلى خدمات مواجهة العنف المبني على النوع الاجتماعي؟</a:t>
            </a:r>
          </a:p>
          <a:p>
            <a:pPr marL="0" algn="r" rtl="1">
              <a:buFont typeface="Arial" pitchFamily="34" charset="0"/>
              <a:buChar char="•"/>
            </a:pPr>
            <a:r>
              <a:rPr lang="ar-SA" sz="2400" dirty="0">
                <a:latin typeface="Arial"/>
                <a:cs typeface="Arial"/>
              </a:rPr>
              <a:t>إلى أي مدى تصل منظمتك / برنامجك حالياً إلى الأشخاص ذوي الإعاقة؟ </a:t>
            </a:r>
          </a:p>
          <a:p>
            <a:pPr marL="0" algn="r" rtl="1">
              <a:buFont typeface="Arial" pitchFamily="34" charset="0"/>
              <a:buChar char="•"/>
            </a:pPr>
            <a:r>
              <a:rPr lang="ar-SA" sz="2400" dirty="0">
                <a:latin typeface="Arial"/>
                <a:cs typeface="Arial"/>
              </a:rPr>
              <a:t>ما العناصر الإيجابية لاستجابة برنامجك للأشخاص ذوي الإعاقة؟ </a:t>
            </a:r>
          </a:p>
          <a:p>
            <a:pPr marL="0" algn="r" rtl="1">
              <a:buFont typeface="Arial" pitchFamily="34" charset="0"/>
              <a:buChar char="•"/>
            </a:pPr>
            <a:r>
              <a:rPr lang="ar-SA" sz="2400" dirty="0">
                <a:latin typeface="Arial"/>
                <a:cs typeface="Arial"/>
              </a:rPr>
              <a:t>ما الطرق التي يمكن تحسين برنامجك بها؟</a:t>
            </a:r>
          </a:p>
          <a:p>
            <a:pPr marL="0" rtl="1">
              <a:buFont typeface="Arial" pitchFamily="34" charset="0"/>
              <a:buChar char="•"/>
            </a:pPr>
            <a:endParaRPr lang="ar-SA" sz="2400" dirty="0"/>
          </a:p>
        </p:txBody>
      </p:sp>
    </p:spTree>
    <p:extLst>
      <p:ext uri="{BB962C8B-B14F-4D97-AF65-F5344CB8AC3E}">
        <p14:creationId xmlns:p14="http://schemas.microsoft.com/office/powerpoint/2010/main" val="39074777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عوائق الرعاية</a:t>
            </a:r>
          </a:p>
        </p:txBody>
      </p:sp>
      <p:sp>
        <p:nvSpPr>
          <p:cNvPr id="3" name="Content Placeholder 2"/>
          <p:cNvSpPr>
            <a:spLocks noGrp="1"/>
          </p:cNvSpPr>
          <p:nvPr>
            <p:ph idx="1"/>
          </p:nvPr>
        </p:nvSpPr>
        <p:spPr>
          <a:xfrm>
            <a:off x="1566862" y="2095500"/>
            <a:ext cx="9720262" cy="4022725"/>
          </a:xfrm>
        </p:spPr>
        <p:txBody>
          <a:bodyPr/>
          <a:lstStyle/>
          <a:p>
            <a:pPr indent="-457200" algn="r" rtl="1">
              <a:buFont typeface="Arial" pitchFamily="34" charset="0"/>
              <a:buChar char="•"/>
            </a:pPr>
            <a:r>
              <a:rPr lang="ar-SA" spc="0" dirty="0" smtClean="0">
                <a:latin typeface="Arial"/>
                <a:cs typeface="Arial"/>
              </a:rPr>
              <a:t> </a:t>
            </a:r>
            <a:r>
              <a:rPr lang="ar-SA" spc="0" dirty="0">
                <a:solidFill>
                  <a:schemeClr val="tx1"/>
                </a:solidFill>
                <a:latin typeface="Arial"/>
                <a:cs typeface="Arial"/>
              </a:rPr>
              <a:t>الوصمة والتمييز</a:t>
            </a:r>
          </a:p>
          <a:p>
            <a:pPr indent="-457200" algn="r" rtl="1">
              <a:buFont typeface="Arial" pitchFamily="34" charset="0"/>
              <a:buChar char="•"/>
            </a:pPr>
            <a:r>
              <a:rPr lang="ar-SA" spc="0" dirty="0">
                <a:solidFill>
                  <a:schemeClr val="tx1"/>
                </a:solidFill>
                <a:latin typeface="Arial"/>
                <a:cs typeface="Arial"/>
              </a:rPr>
              <a:t> التواصل </a:t>
            </a:r>
          </a:p>
          <a:p>
            <a:pPr indent="-457200" algn="r" rtl="1">
              <a:buFont typeface="Arial" pitchFamily="34" charset="0"/>
              <a:buChar char="•"/>
            </a:pPr>
            <a:r>
              <a:rPr lang="ar-SA" spc="0" dirty="0">
                <a:solidFill>
                  <a:schemeClr val="tx1"/>
                </a:solidFill>
                <a:latin typeface="Arial"/>
                <a:cs typeface="Arial"/>
              </a:rPr>
              <a:t> نقص القدرات لدى مقدمي الخدمات</a:t>
            </a:r>
          </a:p>
          <a:p>
            <a:pPr indent="-457200" algn="r" rtl="1">
              <a:buFont typeface="Arial" pitchFamily="34" charset="0"/>
              <a:buChar char="•"/>
            </a:pPr>
            <a:r>
              <a:rPr lang="ar-SA" spc="0" dirty="0">
                <a:solidFill>
                  <a:schemeClr val="tx1"/>
                </a:solidFill>
                <a:latin typeface="Arial"/>
                <a:cs typeface="Arial"/>
              </a:rPr>
              <a:t> العلاقة مع مقدمي الرعاية</a:t>
            </a:r>
          </a:p>
          <a:p>
            <a:pPr indent="-457200" algn="r" rtl="1">
              <a:buFont typeface="Arial" pitchFamily="34" charset="0"/>
              <a:buChar char="•"/>
            </a:pPr>
            <a:r>
              <a:rPr lang="ar-SA" spc="0" dirty="0">
                <a:solidFill>
                  <a:schemeClr val="tx1"/>
                </a:solidFill>
                <a:latin typeface="Arial"/>
                <a:cs typeface="Arial"/>
              </a:rPr>
              <a:t> الخوف من عدم التصديق</a:t>
            </a:r>
          </a:p>
          <a:p>
            <a:pPr indent="-457200" algn="r" rtl="1">
              <a:buFont typeface="Arial" pitchFamily="34" charset="0"/>
              <a:buChar char="•"/>
            </a:pPr>
            <a:r>
              <a:rPr lang="ar-SA" spc="0" dirty="0">
                <a:solidFill>
                  <a:schemeClr val="tx1"/>
                </a:solidFill>
                <a:latin typeface="Arial"/>
                <a:cs typeface="Arial"/>
              </a:rPr>
              <a:t> العوائق المادية (مثل النقل، والتكلفة)</a:t>
            </a:r>
          </a:p>
          <a:p>
            <a:pPr indent="-457200" algn="r" rtl="1">
              <a:buFont typeface="Arial" pitchFamily="34" charset="0"/>
              <a:buChar char="•"/>
            </a:pPr>
            <a:r>
              <a:rPr lang="ar-SA" spc="0" dirty="0">
                <a:solidFill>
                  <a:schemeClr val="tx1"/>
                </a:solidFill>
                <a:latin typeface="Arial"/>
                <a:cs typeface="Arial"/>
              </a:rPr>
              <a:t> التحديات المرتبطة بالسرية </a:t>
            </a:r>
          </a:p>
          <a:p>
            <a:pPr indent="-457200" rtl="1">
              <a:buFont typeface="Arial" pitchFamily="34" charset="0"/>
              <a:buChar char="•"/>
            </a:pPr>
            <a:endParaRPr lang="ar-SA" spc="0" dirty="0">
              <a:solidFill>
                <a:schemeClr val="tx1"/>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8808</TotalTime>
  <Words>4983</Words>
  <Application>Microsoft Office PowerPoint</Application>
  <PresentationFormat>Widescreen</PresentationFormat>
  <Paragraphs>498</Paragraphs>
  <Slides>21</Slides>
  <Notes>20</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21</vt:i4>
      </vt:variant>
    </vt:vector>
  </HeadingPairs>
  <TitlesOfParts>
    <vt:vector size="34" baseType="lpstr">
      <vt:lpstr>MS PGothic</vt:lpstr>
      <vt:lpstr>MS PGothic</vt:lpstr>
      <vt:lpstr>Arial</vt:lpstr>
      <vt:lpstr>Calibri</vt:lpstr>
      <vt:lpstr>Franklin Gothic Book</vt:lpstr>
      <vt:lpstr>Franklin Gothic Medium</vt:lpstr>
      <vt:lpstr>Times New Roman</vt:lpstr>
      <vt:lpstr>Tw Cen MT</vt:lpstr>
      <vt:lpstr>Wingdings</vt:lpstr>
      <vt:lpstr>Wingdings 3</vt:lpstr>
      <vt:lpstr>IRC-Module-Template-V2</vt:lpstr>
      <vt:lpstr>1_IRC-Module-Template-V2</vt:lpstr>
      <vt:lpstr>2_IRC-Module-Template-V2</vt:lpstr>
      <vt:lpstr>PowerPoint Presentation</vt:lpstr>
      <vt:lpstr>إدارة حالة العنف المبني على النوع الاجتماعي  مع الناجين/الناجيات من ذوي الإعاقة</vt:lpstr>
      <vt:lpstr>الأهداف</vt:lpstr>
      <vt:lpstr>فهم الإعاقة</vt:lpstr>
      <vt:lpstr>فهم الإعاقة</vt:lpstr>
      <vt:lpstr>PowerPoint Presentation</vt:lpstr>
      <vt:lpstr>عوامل خطر العنف المبني على النوع الاجتماعي</vt:lpstr>
      <vt:lpstr>النشاط: الوصول إلى الأشخاص ذوي الإعاقات </vt:lpstr>
      <vt:lpstr>عوائق الرعاية</vt:lpstr>
      <vt:lpstr>تقديم الرعاية والدعم: المشكلات الرئيسية</vt:lpstr>
      <vt:lpstr>مهارات التواصل</vt:lpstr>
      <vt:lpstr>التواصل: الإعاقات البدنية </vt:lpstr>
      <vt:lpstr>التواصل: الإعاقات الحسية - السمع</vt:lpstr>
      <vt:lpstr>التواصل: الإعاقات الحسية - البصر</vt:lpstr>
      <vt:lpstr>التواصل: الإعاقات الذهنية</vt:lpstr>
      <vt:lpstr>الموافقة المطلعة</vt:lpstr>
      <vt:lpstr>الموافقة المطلعة - المصالح المثلى</vt:lpstr>
      <vt:lpstr>النشاط: العمل مع مقدمي الرعاية</vt:lpstr>
      <vt:lpstr>العمل مع مقدمي الرعاية</vt:lpstr>
      <vt:lpstr>تخطيط السلامة</vt:lpstr>
      <vt:lpstr>الإنهاء</vt:lpstr>
    </vt:vector>
  </TitlesOfParts>
  <Company>IRC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management responses to intimate partner violence</dc:title>
  <dc:creator>Jessica Dalpe</dc:creator>
  <cp:lastModifiedBy>ahmed soliman</cp:lastModifiedBy>
  <cp:revision>95</cp:revision>
  <dcterms:created xsi:type="dcterms:W3CDTF">2016-02-24T17:55:23Z</dcterms:created>
  <dcterms:modified xsi:type="dcterms:W3CDTF">2017-10-05T19:03:43Z</dcterms:modified>
</cp:coreProperties>
</file>